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256" r:id="rId2"/>
    <p:sldId id="329" r:id="rId3"/>
    <p:sldId id="330" r:id="rId4"/>
    <p:sldId id="331" r:id="rId5"/>
    <p:sldId id="332" r:id="rId6"/>
    <p:sldId id="334" r:id="rId7"/>
    <p:sldId id="335" r:id="rId8"/>
    <p:sldId id="336" r:id="rId9"/>
    <p:sldId id="337" r:id="rId10"/>
    <p:sldId id="338" r:id="rId11"/>
    <p:sldId id="326" r:id="rId12"/>
    <p:sldId id="328" r:id="rId13"/>
    <p:sldId id="279" r:id="rId14"/>
    <p:sldId id="272" r:id="rId15"/>
    <p:sldId id="287" r:id="rId16"/>
    <p:sldId id="286" r:id="rId17"/>
    <p:sldId id="263" r:id="rId18"/>
    <p:sldId id="257" r:id="rId19"/>
    <p:sldId id="327" r:id="rId20"/>
    <p:sldId id="271" r:id="rId21"/>
    <p:sldId id="262" r:id="rId22"/>
    <p:sldId id="312" r:id="rId23"/>
    <p:sldId id="284" r:id="rId24"/>
    <p:sldId id="282" r:id="rId25"/>
    <p:sldId id="285" r:id="rId26"/>
    <p:sldId id="277" r:id="rId27"/>
    <p:sldId id="313" r:id="rId28"/>
    <p:sldId id="316" r:id="rId29"/>
    <p:sldId id="268" r:id="rId30"/>
    <p:sldId id="269" r:id="rId31"/>
    <p:sldId id="317" r:id="rId32"/>
    <p:sldId id="283" r:id="rId33"/>
    <p:sldId id="281" r:id="rId34"/>
    <p:sldId id="276" r:id="rId35"/>
    <p:sldId id="274" r:id="rId36"/>
    <p:sldId id="296" r:id="rId37"/>
    <p:sldId id="294" r:id="rId38"/>
    <p:sldId id="297" r:id="rId39"/>
    <p:sldId id="275" r:id="rId40"/>
    <p:sldId id="264" r:id="rId41"/>
    <p:sldId id="295" r:id="rId42"/>
    <p:sldId id="258" r:id="rId43"/>
    <p:sldId id="259" r:id="rId44"/>
    <p:sldId id="261" r:id="rId45"/>
    <p:sldId id="319" r:id="rId46"/>
    <p:sldId id="318" r:id="rId47"/>
    <p:sldId id="302" r:id="rId48"/>
    <p:sldId id="303" r:id="rId49"/>
    <p:sldId id="315" r:id="rId50"/>
    <p:sldId id="299" r:id="rId51"/>
    <p:sldId id="320" r:id="rId52"/>
    <p:sldId id="321" r:id="rId53"/>
    <p:sldId id="322" r:id="rId54"/>
    <p:sldId id="323" r:id="rId55"/>
    <p:sldId id="324" r:id="rId56"/>
    <p:sldId id="304" r:id="rId57"/>
    <p:sldId id="306" r:id="rId58"/>
    <p:sldId id="307" r:id="rId59"/>
    <p:sldId id="298" r:id="rId60"/>
    <p:sldId id="266" r:id="rId61"/>
    <p:sldId id="288" r:id="rId62"/>
    <p:sldId id="311" r:id="rId63"/>
    <p:sldId id="308" r:id="rId64"/>
    <p:sldId id="278" r:id="rId65"/>
    <p:sldId id="265" r:id="rId66"/>
    <p:sldId id="291" r:id="rId67"/>
    <p:sldId id="292" r:id="rId68"/>
    <p:sldId id="293" r:id="rId69"/>
    <p:sldId id="290" r:id="rId70"/>
    <p:sldId id="325" r:id="rId71"/>
    <p:sldId id="301" r:id="rId72"/>
    <p:sldId id="273" r:id="rId73"/>
    <p:sldId id="300" r:id="rId74"/>
    <p:sldId id="289" r:id="rId75"/>
    <p:sldId id="309" r:id="rId76"/>
    <p:sldId id="310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6FEA21D-BBE5-4BF9-94C1-C509A26898A3}">
          <p14:sldIdLst>
            <p14:sldId id="256"/>
            <p14:sldId id="329"/>
            <p14:sldId id="330"/>
            <p14:sldId id="331"/>
            <p14:sldId id="332"/>
            <p14:sldId id="334"/>
            <p14:sldId id="335"/>
            <p14:sldId id="336"/>
            <p14:sldId id="337"/>
            <p14:sldId id="338"/>
            <p14:sldId id="326"/>
            <p14:sldId id="328"/>
            <p14:sldId id="279"/>
            <p14:sldId id="272"/>
            <p14:sldId id="287"/>
          </p14:sldIdLst>
        </p14:section>
        <p14:section name="Principle of Diffusion" id="{06C77C76-CA89-41D4-A92E-CDBF3FDDF1AA}">
          <p14:sldIdLst>
            <p14:sldId id="286"/>
            <p14:sldId id="263"/>
            <p14:sldId id="257"/>
            <p14:sldId id="327"/>
            <p14:sldId id="271"/>
            <p14:sldId id="262"/>
            <p14:sldId id="312"/>
            <p14:sldId id="284"/>
            <p14:sldId id="282"/>
            <p14:sldId id="285"/>
          </p14:sldIdLst>
        </p14:section>
        <p14:section name="Diffusion for Images" id="{E0ECA2C1-C08A-459B-BEAE-131577030F22}">
          <p14:sldIdLst>
            <p14:sldId id="277"/>
            <p14:sldId id="313"/>
            <p14:sldId id="316"/>
            <p14:sldId id="268"/>
            <p14:sldId id="269"/>
            <p14:sldId id="317"/>
            <p14:sldId id="283"/>
            <p14:sldId id="281"/>
          </p14:sldIdLst>
        </p14:section>
        <p14:section name="Language &amp; CLIP" id="{6FCCD7DC-2081-49CF-B741-99706FC44DA5}">
          <p14:sldIdLst>
            <p14:sldId id="276"/>
            <p14:sldId id="274"/>
            <p14:sldId id="296"/>
            <p14:sldId id="294"/>
            <p14:sldId id="297"/>
            <p14:sldId id="275"/>
            <p14:sldId id="264"/>
            <p14:sldId id="295"/>
            <p14:sldId id="258"/>
          </p14:sldIdLst>
        </p14:section>
        <p14:section name="CrossAttention" id="{A742143F-375A-4702-B98E-C1EC33F6963E}">
          <p14:sldIdLst>
            <p14:sldId id="259"/>
            <p14:sldId id="261"/>
            <p14:sldId id="319"/>
            <p14:sldId id="318"/>
            <p14:sldId id="302"/>
            <p14:sldId id="303"/>
            <p14:sldId id="315"/>
            <p14:sldId id="299"/>
            <p14:sldId id="320"/>
            <p14:sldId id="321"/>
            <p14:sldId id="322"/>
            <p14:sldId id="323"/>
            <p14:sldId id="324"/>
            <p14:sldId id="304"/>
            <p14:sldId id="306"/>
            <p14:sldId id="307"/>
            <p14:sldId id="298"/>
            <p14:sldId id="266"/>
            <p14:sldId id="288"/>
          </p14:sldIdLst>
        </p14:section>
        <p14:section name="UNet together" id="{693D7111-F58F-413F-8AA5-BC7EF26F53ED}">
          <p14:sldIdLst>
            <p14:sldId id="311"/>
            <p14:sldId id="308"/>
          </p14:sldIdLst>
        </p14:section>
        <p14:section name="Latent Diffusion" id="{D9F2F722-E9B4-4CC6-AA72-46AD7FC0740A}">
          <p14:sldIdLst>
            <p14:sldId id="278"/>
            <p14:sldId id="265"/>
            <p14:sldId id="291"/>
            <p14:sldId id="292"/>
            <p14:sldId id="293"/>
            <p14:sldId id="290"/>
            <p14:sldId id="325"/>
          </p14:sldIdLst>
        </p14:section>
        <p14:section name="Training Data" id="{F4E35E92-D0D9-4188-9398-413FD9AC866C}">
          <p14:sldIdLst>
            <p14:sldId id="301"/>
            <p14:sldId id="273"/>
            <p14:sldId id="300"/>
            <p14:sldId id="289"/>
            <p14:sldId id="309"/>
            <p14:sldId id="3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3B97"/>
    <a:srgbClr val="5B3334"/>
    <a:srgbClr val="D0E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FF9212-DB05-48D1-B35E-D0963EA64D9B}" v="5137" dt="2022-11-01T05:05:21.345"/>
    <p1510:client id="{8A8C37A1-6590-4CB9-8EB1-B1D0B877794C}" v="1788" dt="2022-11-01T11:26:43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9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71EC8-ADB1-4177-AE62-02247025716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D6534-F157-40B1-9813-CED35BA26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79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Adding representative tokens to help.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6534-F157-40B1-9813-CED35BA269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67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err="1"/>
              <a:t>Attent</a:t>
            </a:r>
            <a:r>
              <a:rPr lang="en-US" i="1"/>
              <a:t> matrix visualized</a:t>
            </a:r>
          </a:p>
          <a:p>
            <a:endParaRPr lang="en-US"/>
          </a:p>
          <a:p>
            <a:r>
              <a:rPr lang="en-US"/>
              <a:t>After training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6534-F157-40B1-9813-CED35BA2691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91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6534-F157-40B1-9813-CED35BA2691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04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6534-F157-40B1-9813-CED35BA2691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6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Figure 7, </a:t>
            </a:r>
            <a:r>
              <a:rPr lang="en-US" altLang="zh-CN" err="1"/>
              <a:t>CelebA</a:t>
            </a:r>
            <a:r>
              <a:rPr lang="en-US" altLang="zh-CN"/>
              <a:t> Face space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6534-F157-40B1-9813-CED35BA2691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Figure 6, ImageNet class Conditional Training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6534-F157-40B1-9813-CED35BA2691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40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6534-F157-40B1-9813-CED35BA2691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62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Adding representative tokens to help.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6534-F157-40B1-9813-CED35BA269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69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“To turn data into noise, it’s called diffusion; </a:t>
            </a:r>
            <a:br>
              <a:rPr lang="en-US"/>
            </a:br>
            <a:r>
              <a:rPr lang="en-US"/>
              <a:t>  To turn noise into data, it’s called generative modelling.”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6534-F157-40B1-9813-CED35BA269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54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X, y </a:t>
            </a:r>
          </a:p>
          <a:p>
            <a:r>
              <a:rPr lang="en-US"/>
              <a:t>X, y </a:t>
            </a:r>
          </a:p>
          <a:p>
            <a:r>
              <a:rPr lang="en-US"/>
              <a:t>More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6534-F157-40B1-9813-CED35BA2691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1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AutoEncoder</a:t>
            </a:r>
            <a:r>
              <a:rPr lang="en-US"/>
              <a:t> has bottleneck because it want the latent representation to retain the most information. </a:t>
            </a:r>
          </a:p>
          <a:p>
            <a:r>
              <a:rPr lang="en-US"/>
              <a:t>Here we don’t care about the middle part, we only care about input outputs.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6534-F157-40B1-9813-CED35BA2691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27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pipe.tokenizer</a:t>
            </a:r>
            <a:r>
              <a:rPr lang="en-US"/>
              <a:t>("I love cats and dogs.")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6534-F157-40B1-9813-CED35BA2691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49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6534-F157-40B1-9813-CED35BA2691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92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how to retrieve information from these vectors ? </a:t>
            </a:r>
          </a:p>
          <a:p>
            <a:r>
              <a:rPr lang="en-US"/>
              <a:t>Let’s first think about one classic </a:t>
            </a:r>
            <a:r>
              <a:rPr lang="en-US" err="1"/>
              <a:t>datastructure</a:t>
            </a:r>
            <a:r>
              <a:rPr lang="en-US"/>
              <a:t> in programming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6534-F157-40B1-9813-CED35BA2691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28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how to retrieve information from these vectors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6534-F157-40B1-9813-CED35BA2691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4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61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16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0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91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71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36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62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42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23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88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14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3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www.reddit.com/r/StableDiffusion/comments/xcjj7u/sd_img2img_after_effects_i_generated_2_images_and/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ang-song.net/blog/2021/score/" TargetMode="External"/><Relationship Id="rId2" Type="http://schemas.openxmlformats.org/officeDocument/2006/relationships/hyperlink" Target="https://lilianweng.github.io/posts/2021-07-11-diffusion-model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alammar.github.io/illustrated-transformer/" TargetMode="External"/><Relationship Id="rId5" Type="http://schemas.openxmlformats.org/officeDocument/2006/relationships/hyperlink" Target="https://jalammar.github.io/illustrated-stable-diffusion/" TargetMode="External"/><Relationship Id="rId4" Type="http://schemas.openxmlformats.org/officeDocument/2006/relationships/hyperlink" Target="https://nn.labml.ai/diffusion/stable_diffusion/model/unet.htm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21.jpeg"/><Relationship Id="rId7" Type="http://schemas.openxmlformats.org/officeDocument/2006/relationships/image" Target="../media/image17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ang-song.net/blog/2021/score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ilianweng.github.io/posts/2021-07-11-diffusion-models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27.png"/><Relationship Id="rId4" Type="http://schemas.openxmlformats.org/officeDocument/2006/relationships/image" Target="../media/image2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sbert.net/examples/unsupervised_learning/MLM/README.html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2.png"/><Relationship Id="rId18" Type="http://schemas.openxmlformats.org/officeDocument/2006/relationships/image" Target="../media/image71.png"/><Relationship Id="rId3" Type="http://schemas.openxmlformats.org/officeDocument/2006/relationships/image" Target="../media/image64.png"/><Relationship Id="rId7" Type="http://schemas.openxmlformats.org/officeDocument/2006/relationships/image" Target="../media/image65.png"/><Relationship Id="rId12" Type="http://schemas.openxmlformats.org/officeDocument/2006/relationships/image" Target="../media/image61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5" Type="http://schemas.openxmlformats.org/officeDocument/2006/relationships/image" Target="../media/image68.png"/><Relationship Id="rId10" Type="http://schemas.openxmlformats.org/officeDocument/2006/relationships/image" Target="../media/image58.png"/><Relationship Id="rId19" Type="http://schemas.openxmlformats.org/officeDocument/2006/relationships/image" Target="../media/image72.png"/><Relationship Id="rId4" Type="http://schemas.openxmlformats.org/officeDocument/2006/relationships/image" Target="../media/image55.png"/><Relationship Id="rId9" Type="http://schemas.openxmlformats.org/officeDocument/2006/relationships/image" Target="../media/image67.png"/><Relationship Id="rId1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alammar.github.io/visualizing-neural-machine-translation-mechanics-of-seq2seq-models-with-attention/" TargetMode="Externa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jalammar.github.io/illustrated-gpt2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jalammar.github.io/illustrated-gpt2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jalammar.github.io/illustrated-gpt2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jalammar.github.io/illustrated-transformer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alammar.github.io/illustrated-transformer/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8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8.png"/><Relationship Id="rId5" Type="http://schemas.openxmlformats.org/officeDocument/2006/relationships/image" Target="../media/image93.jpeg"/><Relationship Id="rId10" Type="http://schemas.openxmlformats.org/officeDocument/2006/relationships/image" Target="../media/image97.png"/><Relationship Id="rId4" Type="http://schemas.openxmlformats.org/officeDocument/2006/relationships/image" Target="../media/image92.jpeg"/><Relationship Id="rId9" Type="http://schemas.openxmlformats.org/officeDocument/2006/relationships/image" Target="../media/image9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8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laion.ai/blog/laion-5b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CompVis/stable-diffusion-v-1-4-origina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6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7.mp4"/><Relationship Id="rId5" Type="http://schemas.microsoft.com/office/2007/relationships/media" Target="../media/media7.mp4"/><Relationship Id="rId10" Type="http://schemas.openxmlformats.org/officeDocument/2006/relationships/image" Target="../media/image106.png"/><Relationship Id="rId4" Type="http://schemas.openxmlformats.org/officeDocument/2006/relationships/video" Target="../media/media6.mp4"/><Relationship Id="rId9" Type="http://schemas.openxmlformats.org/officeDocument/2006/relationships/image" Target="../media/image10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Video 3" descr="A red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D5B2B89-8B54-360B-130F-7D88EF6DE4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33" r="-1" b="45"/>
          <a:stretch/>
        </p:blipFill>
        <p:spPr>
          <a:xfrm>
            <a:off x="20" y="1376"/>
            <a:ext cx="12188932" cy="68566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12F731-4B45-CDBC-8DC1-8B3CC0D2D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654" y="565846"/>
            <a:ext cx="4958128" cy="3755144"/>
          </a:xfrm>
        </p:spPr>
        <p:txBody>
          <a:bodyPr anchor="b">
            <a:normAutofit/>
          </a:bodyPr>
          <a:lstStyle/>
          <a:p>
            <a:pPr algn="l"/>
            <a:r>
              <a:rPr lang="en-US" altLang="zh-CN" sz="5400">
                <a:solidFill>
                  <a:srgbClr val="FFFFFF"/>
                </a:solidFill>
              </a:rPr>
              <a:t>Stable Diffusion</a:t>
            </a:r>
            <a:endParaRPr lang="en-US" sz="54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34946-A4C7-4B5F-23B8-C9C3BB127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654" y="4456143"/>
            <a:ext cx="4958128" cy="1765055"/>
          </a:xfrm>
        </p:spPr>
        <p:txBody>
          <a:bodyPr anchor="t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Binxu Wang, John </a:t>
            </a:r>
            <a:r>
              <a:rPr lang="en-US" err="1">
                <a:solidFill>
                  <a:srgbClr val="FFFFFF"/>
                </a:solidFill>
              </a:rPr>
              <a:t>Vastola</a:t>
            </a:r>
            <a:endParaRPr lang="en-US">
              <a:solidFill>
                <a:srgbClr val="FFFFFF"/>
              </a:solidFill>
            </a:endParaRPr>
          </a:p>
          <a:p>
            <a:pPr algn="l"/>
            <a:r>
              <a:rPr lang="en-US">
                <a:solidFill>
                  <a:srgbClr val="FFFFFF"/>
                </a:solidFill>
              </a:rPr>
              <a:t>Machine Learning from Scratch</a:t>
            </a:r>
          </a:p>
          <a:p>
            <a:pPr algn="l"/>
            <a:r>
              <a:rPr lang="en-US">
                <a:solidFill>
                  <a:srgbClr val="FFFFFF"/>
                </a:solidFill>
              </a:rPr>
              <a:t>Nov.1</a:t>
            </a:r>
            <a:r>
              <a:rPr lang="en-US" baseline="30000">
                <a:solidFill>
                  <a:srgbClr val="FFFFFF"/>
                </a:solidFill>
              </a:rPr>
              <a:t>st</a:t>
            </a:r>
            <a:r>
              <a:rPr lang="en-US">
                <a:solidFill>
                  <a:srgbClr val="FFFFFF"/>
                </a:solidFill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8378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E7EA0-C24F-4412-603D-46C0B8357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0566E-EC2D-419D-CDAE-15745B078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AI Pub on Twitter: &quot;That's a wrap on Stable Diffusion! If ...">
            <a:extLst>
              <a:ext uri="{FF2B5EF4-FFF2-40B4-BE49-F238E27FC236}">
                <a16:creationId xmlns:a16="http://schemas.microsoft.com/office/drawing/2014/main" id="{2C019965-D616-05CB-2482-21B1F8B98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025"/>
            <a:ext cx="12192000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712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0D69-0772-36C5-5A2A-DB9AF5CB6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Stable Diffusion in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965BB-BF7E-24B1-164D-44A63B7C3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iffusion_proc2">
            <a:hlinkClick r:id="" action="ppaction://media"/>
            <a:extLst>
              <a:ext uri="{FF2B5EF4-FFF2-40B4-BE49-F238E27FC236}">
                <a16:creationId xmlns:a16="http://schemas.microsoft.com/office/drawing/2014/main" id="{44D67570-46DC-8B20-F5BF-4E0DB8542E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0445" y="1949450"/>
            <a:ext cx="4239658" cy="423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5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F7FF3-7A2A-8362-011B-50BBC823C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Cartoon with </a:t>
            </a:r>
            <a:r>
              <a:rPr lang="en-US" altLang="zh-CN" dirty="0" err="1"/>
              <a:t>StableDiffusion</a:t>
            </a:r>
            <a:r>
              <a:rPr lang="en-US" altLang="zh-CN" dirty="0"/>
              <a:t> + Cartoon</a:t>
            </a:r>
            <a:endParaRPr lang="en-US" dirty="0"/>
          </a:p>
        </p:txBody>
      </p:sp>
      <p:pic>
        <p:nvPicPr>
          <p:cNvPr id="4" name="redditsave.com_sd_img2img_after_effects_i_generated_2_images_and-3prvf0tavgn91">
            <a:hlinkClick r:id="" action="ppaction://media"/>
            <a:extLst>
              <a:ext uri="{FF2B5EF4-FFF2-40B4-BE49-F238E27FC236}">
                <a16:creationId xmlns:a16="http://schemas.microsoft.com/office/drawing/2014/main" id="{9D8F4FD5-16D9-3B3B-1ADD-736BCD11C4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8384" y="1691323"/>
            <a:ext cx="4555004" cy="45550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049229-47C9-3F1F-A09E-95C1FBED290D}"/>
              </a:ext>
            </a:extLst>
          </p:cNvPr>
          <p:cNvSpPr txBox="1"/>
          <p:nvPr/>
        </p:nvSpPr>
        <p:spPr>
          <a:xfrm>
            <a:off x="9146357" y="5657671"/>
            <a:ext cx="30456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5"/>
              </a:rPr>
              <a:t>https://www.reddit.com/r/StableDiffusion/comments/xcjj7u/sd_img2img_after_effects_i_generated_2_images_and/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676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E90A-DCB6-1A1E-F28C-98D1DB5F9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9565A-36A2-0C83-5D71-D04A585CE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6753"/>
            <a:ext cx="10515600" cy="4558460"/>
          </a:xfrm>
        </p:spPr>
        <p:txBody>
          <a:bodyPr>
            <a:normAutofit/>
          </a:bodyPr>
          <a:lstStyle/>
          <a:p>
            <a:r>
              <a:rPr lang="en-US" altLang="zh-CN" b="0" i="0" dirty="0">
                <a:effectLst/>
              </a:rPr>
              <a:t>Diffusion model in general </a:t>
            </a:r>
            <a:endParaRPr lang="en-US" b="0" i="0" dirty="0">
              <a:effectLst/>
            </a:endParaRPr>
          </a:p>
          <a:p>
            <a:pPr lvl="1"/>
            <a:r>
              <a:rPr lang="en-US" dirty="0">
                <a:hlinkClick r:id="rId2"/>
              </a:rPr>
              <a:t>What are Diffusion Models? | </a:t>
            </a:r>
            <a:r>
              <a:rPr lang="en-US" dirty="0" err="1">
                <a:hlinkClick r:id="rId2"/>
              </a:rPr>
              <a:t>Lil'Log</a:t>
            </a:r>
            <a:r>
              <a:rPr lang="en-US" dirty="0">
                <a:hlinkClick r:id="rId2"/>
              </a:rPr>
              <a:t> 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Generative Modeling by Estimating Gradients of the Data Distribution | Yang Song </a:t>
            </a:r>
            <a:endParaRPr lang="en-US" dirty="0"/>
          </a:p>
          <a:p>
            <a:r>
              <a:rPr lang="en-US" dirty="0"/>
              <a:t>Stable diffusion</a:t>
            </a:r>
          </a:p>
          <a:p>
            <a:pPr lvl="1"/>
            <a:r>
              <a:rPr lang="en-US" dirty="0"/>
              <a:t>Annotated &amp; simplified code: </a:t>
            </a:r>
            <a:r>
              <a:rPr lang="fr-FR" dirty="0">
                <a:hlinkClick r:id="rId4"/>
              </a:rPr>
              <a:t>U-Net for Stable Diffusion (labml.ai)</a:t>
            </a:r>
            <a:endParaRPr lang="en-US" dirty="0"/>
          </a:p>
          <a:p>
            <a:pPr lvl="1"/>
            <a:r>
              <a:rPr lang="en-US" dirty="0"/>
              <a:t>Illustrations: </a:t>
            </a:r>
            <a:r>
              <a:rPr lang="en-US" dirty="0">
                <a:hlinkClick r:id="rId5"/>
              </a:rPr>
              <a:t>The Illustrated Stable Diffusion – Jay </a:t>
            </a:r>
            <a:r>
              <a:rPr lang="en-US" dirty="0" err="1">
                <a:hlinkClick r:id="rId5"/>
              </a:rPr>
              <a:t>Alammar</a:t>
            </a:r>
            <a:endParaRPr lang="en-US" dirty="0"/>
          </a:p>
          <a:p>
            <a:r>
              <a:rPr lang="en-US" dirty="0"/>
              <a:t>Attention &amp; Transformers</a:t>
            </a:r>
          </a:p>
          <a:p>
            <a:pPr lvl="1"/>
            <a:r>
              <a:rPr lang="en-US" dirty="0">
                <a:hlinkClick r:id="rId6"/>
              </a:rPr>
              <a:t>The Illustrated Transformer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145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D0E2A-28D9-1088-0D0D-3EEED0CFC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09F06-9A81-5A86-42D2-373315140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569"/>
            <a:ext cx="10515600" cy="4955671"/>
          </a:xfrm>
        </p:spPr>
        <p:txBody>
          <a:bodyPr>
            <a:normAutofit/>
          </a:bodyPr>
          <a:lstStyle/>
          <a:p>
            <a:r>
              <a:rPr lang="en-US"/>
              <a:t>Stable Diffusion is cool! </a:t>
            </a:r>
          </a:p>
          <a:p>
            <a:r>
              <a:rPr lang="en-US"/>
              <a:t>Build Stable Diffusion “from Scratch”</a:t>
            </a:r>
          </a:p>
          <a:p>
            <a:pPr lvl="1"/>
            <a:r>
              <a:rPr lang="en-US"/>
              <a:t>Principle of Diffusion models (sampling, learning)</a:t>
            </a:r>
          </a:p>
          <a:p>
            <a:pPr lvl="1"/>
            <a:r>
              <a:rPr lang="en-US"/>
              <a:t>Diffusion for Images – </a:t>
            </a:r>
            <a:r>
              <a:rPr lang="en-US" err="1"/>
              <a:t>UNet</a:t>
            </a:r>
            <a:r>
              <a:rPr lang="en-US"/>
              <a:t> architecture</a:t>
            </a:r>
          </a:p>
          <a:p>
            <a:pPr lvl="1"/>
            <a:r>
              <a:rPr lang="en-US"/>
              <a:t>Understanding prompts – Word as vectors, CLIP</a:t>
            </a:r>
          </a:p>
          <a:p>
            <a:pPr lvl="1"/>
            <a:r>
              <a:rPr lang="en-US"/>
              <a:t>Let words modulate diffusion – Conditional Diffusion, Cross Attention</a:t>
            </a:r>
          </a:p>
          <a:p>
            <a:pPr lvl="1"/>
            <a:r>
              <a:rPr lang="en-US"/>
              <a:t>Diffusion in latent space – </a:t>
            </a:r>
            <a:r>
              <a:rPr lang="en-US" err="1"/>
              <a:t>AutoEncoderKL</a:t>
            </a:r>
            <a:endParaRPr lang="en-US"/>
          </a:p>
          <a:p>
            <a:pPr lvl="1"/>
            <a:r>
              <a:rPr lang="en-US"/>
              <a:t>Training on Massive Dataset. – LAION 5Billion</a:t>
            </a:r>
          </a:p>
          <a:p>
            <a:r>
              <a:rPr lang="en-US"/>
              <a:t>Let’s try ourselves. </a:t>
            </a:r>
          </a:p>
        </p:txBody>
      </p:sp>
    </p:spTree>
    <p:extLst>
      <p:ext uri="{BB962C8B-B14F-4D97-AF65-F5344CB8AC3E}">
        <p14:creationId xmlns:p14="http://schemas.microsoft.com/office/powerpoint/2010/main" val="2860741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D0E2A-28D9-1088-0D0D-3EEED0CFC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09F06-9A81-5A86-42D2-373315140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569"/>
            <a:ext cx="10515600" cy="4955671"/>
          </a:xfrm>
        </p:spPr>
        <p:txBody>
          <a:bodyPr>
            <a:normAutofit/>
          </a:bodyPr>
          <a:lstStyle/>
          <a:p>
            <a:r>
              <a:rPr lang="en-US"/>
              <a:t>Stable Diffusion is cool! </a:t>
            </a:r>
          </a:p>
          <a:p>
            <a:r>
              <a:rPr lang="en-US"/>
              <a:t>Build Stable Diffusion “from Scratch”</a:t>
            </a:r>
          </a:p>
          <a:p>
            <a:pPr lvl="1"/>
            <a:r>
              <a:rPr lang="en-US"/>
              <a:t>Principle of Diffusion models (sampling, learning)</a:t>
            </a:r>
          </a:p>
          <a:p>
            <a:pPr lvl="1"/>
            <a:r>
              <a:rPr lang="en-US"/>
              <a:t>Diffusion for Images – </a:t>
            </a:r>
            <a:r>
              <a:rPr lang="en-US" err="1"/>
              <a:t>UNet</a:t>
            </a:r>
            <a:r>
              <a:rPr lang="en-US"/>
              <a:t> architecture</a:t>
            </a:r>
          </a:p>
          <a:p>
            <a:pPr lvl="1"/>
            <a:r>
              <a:rPr lang="en-US"/>
              <a:t>Understanding prompts – Word as vectors, CLIP</a:t>
            </a:r>
          </a:p>
          <a:p>
            <a:pPr lvl="1"/>
            <a:r>
              <a:rPr lang="en-US"/>
              <a:t>Let words modulate diffusion – Conditional Diffusion, Cross Attention</a:t>
            </a:r>
          </a:p>
          <a:p>
            <a:pPr lvl="1"/>
            <a:r>
              <a:rPr lang="en-US"/>
              <a:t>Diffusion in latent space – </a:t>
            </a:r>
            <a:r>
              <a:rPr lang="en-US" err="1"/>
              <a:t>AutoEncoderKL</a:t>
            </a:r>
            <a:endParaRPr lang="en-US"/>
          </a:p>
          <a:p>
            <a:pPr lvl="1"/>
            <a:r>
              <a:rPr lang="en-US"/>
              <a:t>Training on Massive Dataset. – LAION 5Billion</a:t>
            </a:r>
          </a:p>
          <a:p>
            <a:r>
              <a:rPr lang="en-US"/>
              <a:t>Let’s try ourselves.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F36A5D-B1DD-FB31-F37C-D88716BE0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6" b="5434"/>
          <a:stretch/>
        </p:blipFill>
        <p:spPr>
          <a:xfrm>
            <a:off x="10067016" y="4583794"/>
            <a:ext cx="762106" cy="1171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9C2062-4D8E-2F44-156E-941050B1E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173" y="4583794"/>
            <a:ext cx="695422" cy="11717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9672BC-0108-1F9B-4881-A887BBD98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489" y="3533324"/>
            <a:ext cx="762106" cy="9621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0ACCF2-CC4C-219F-108F-71D88A42D9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253" y="2942057"/>
            <a:ext cx="529014" cy="11497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04A75E-F021-BA71-0B06-CCFF3D8F60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7700" y="1536567"/>
            <a:ext cx="2411577" cy="1405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68F6A3-BCC3-9137-7117-661D1C5A7F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4465" y="145326"/>
            <a:ext cx="925102" cy="139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74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9A731-A971-3E3C-32BB-66842D51B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Principle of Diffusion Models 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AF65B-0C59-D8EB-30DA-F28A6B1B3D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Learning to generate by iterative denoising. 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6D2F95-5CCE-DB82-80BD-7D147DCAD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728" y="3413412"/>
            <a:ext cx="1458422" cy="219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92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D9A42B-CE8A-A290-15FD-C0BA34F67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600" b="0" i="1"/>
              <a:t>“Creating noise from data is easy; </a:t>
            </a:r>
            <a:br>
              <a:rPr lang="en-US" sz="3600" b="0" i="1"/>
            </a:br>
            <a:r>
              <a:rPr lang="en-US" sz="3600" b="0" i="1"/>
              <a:t>  Creating data from noise is generative modeling.”</a:t>
            </a:r>
            <a:br>
              <a:rPr lang="en-US" sz="3600"/>
            </a:br>
            <a:endParaRPr lang="en-US" sz="3600" b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5E37-425E-9903-9328-3DA5FC9D9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sz="2400" b="0"/>
              <a:t>--  Song, Yang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36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A9752-2D92-4EC1-C803-35068991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9462A4-7AC4-265C-8FAC-97D86B6F6A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46038"/>
                <a:ext cx="7754957" cy="177421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/>
                  <a:t>Forward diffusion (noising)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b="0"/>
              </a:p>
              <a:p>
                <a:pPr lvl="1"/>
                <a:r>
                  <a:rPr lang="en-US" b="0"/>
                  <a:t>Take a data distribution</a:t>
                </a:r>
                <a:r>
                  <a:rPr lang="en-US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, turn it into </a:t>
                </a:r>
                <a:r>
                  <a:rPr lang="en-US" b="0"/>
                  <a:t>noise by 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endParaRPr lang="en-US" b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9462A4-7AC4-265C-8FAC-97D86B6F6A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46038"/>
                <a:ext cx="7754957" cy="1774219"/>
              </a:xfrm>
              <a:blipFill>
                <a:blip r:embed="rId2"/>
                <a:stretch>
                  <a:fillRect l="-1258" t="-3093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7F40AC1E-ACF7-63AF-B346-9DFAF5C58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87" y="3537743"/>
            <a:ext cx="840105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31ADCFA-EDA8-5433-73BE-68FF3C42FC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6014" y="5065059"/>
                <a:ext cx="7754957" cy="17929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/>
                  <a:t>Reverse </a:t>
                </a:r>
                <a:r>
                  <a:rPr lang="en-US" altLang="zh-CN"/>
                  <a:t>diffusion (denoising)</a:t>
                </a:r>
              </a:p>
              <a:p>
                <a:pPr lvl="1" algn="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→…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/>
              </a:p>
              <a:p>
                <a:pPr lvl="1" algn="r"/>
                <a:r>
                  <a:rPr lang="en-US"/>
                  <a:t>Sample from the noise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(0,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,  reverse the diffusion process to generate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pPr lvl="1" algn="r"/>
                <a:endParaRPr lang="en-US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31ADCFA-EDA8-5433-73BE-68FF3C42F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014" y="5065059"/>
                <a:ext cx="7754957" cy="1792941"/>
              </a:xfrm>
              <a:prstGeom prst="rect">
                <a:avLst/>
              </a:prstGeom>
              <a:blipFill>
                <a:blip r:embed="rId4"/>
                <a:stretch>
                  <a:fillRect t="-1701" r="-2516"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F3C6D-ECCA-E911-02C3-5E7F810A00C5}"/>
                  </a:ext>
                </a:extLst>
              </p:cNvPr>
              <p:cNvSpPr txBox="1"/>
              <p:nvPr/>
            </p:nvSpPr>
            <p:spPr>
              <a:xfrm>
                <a:off x="2268071" y="4556918"/>
                <a:ext cx="82475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F3C6D-ECCA-E911-02C3-5E7F810A0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071" y="4556918"/>
                <a:ext cx="82475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0EE538-E0CA-5658-CA8A-C94DD3DFD96E}"/>
                  </a:ext>
                </a:extLst>
              </p:cNvPr>
              <p:cNvSpPr txBox="1"/>
              <p:nvPr/>
            </p:nvSpPr>
            <p:spPr>
              <a:xfrm>
                <a:off x="3325907" y="4556918"/>
                <a:ext cx="82475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0EE538-E0CA-5658-CA8A-C94DD3DFD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907" y="4556918"/>
                <a:ext cx="82475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05B267-AB01-3572-A581-E472D910DBCB}"/>
                  </a:ext>
                </a:extLst>
              </p:cNvPr>
              <p:cNvSpPr txBox="1"/>
              <p:nvPr/>
            </p:nvSpPr>
            <p:spPr>
              <a:xfrm>
                <a:off x="9744636" y="4556918"/>
                <a:ext cx="82475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</m:oMath>
                  </m:oMathPara>
                </a14:m>
                <a:endParaRPr lang="en-US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05B267-AB01-3572-A581-E472D910D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4636" y="4556918"/>
                <a:ext cx="82475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B38590-7F59-4E4B-22EE-B76A888AA578}"/>
                  </a:ext>
                </a:extLst>
              </p:cNvPr>
              <p:cNvSpPr txBox="1"/>
              <p:nvPr/>
            </p:nvSpPr>
            <p:spPr>
              <a:xfrm>
                <a:off x="8593157" y="4556918"/>
                <a:ext cx="82475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B38590-7F59-4E4B-22EE-B76A888AA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3157" y="4556918"/>
                <a:ext cx="82475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85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1B615-3A78-4C90-91EB-29311F26B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Math Formalism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7664CB-DAF7-E3AA-0904-EAEEF6F899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For a forward diffusion process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𝒘</m:t>
                      </m:r>
                    </m:oMath>
                  </m:oMathPara>
                </a14:m>
                <a:endParaRPr lang="en-US" b="1"/>
              </a:p>
              <a:p>
                <a:endParaRPr lang="en-US"/>
              </a:p>
              <a:p>
                <a:r>
                  <a:rPr lang="en-US"/>
                  <a:t>There is a backward diffusion process that reverse the time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𝒘</m:t>
                      </m:r>
                    </m:oMath>
                  </m:oMathPara>
                </a14:m>
                <a:endParaRPr lang="en-US" b="1"/>
              </a:p>
              <a:p>
                <a:pPr lvl="1"/>
                <a:r>
                  <a:rPr lang="en-US"/>
                  <a:t>If we know the </a:t>
                </a:r>
                <a:r>
                  <a:rPr lang="en-US" i="1"/>
                  <a:t>time-dependent</a:t>
                </a:r>
                <a:r>
                  <a:rPr lang="en-US"/>
                  <a:t> score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b="0"/>
              </a:p>
              <a:p>
                <a:pPr lvl="1"/>
                <a:r>
                  <a:rPr lang="en-US"/>
                  <a:t>Then we can reverse the diffusion process.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A7664CB-DAF7-E3AA-0904-EAEEF6F899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383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4F4A88-09C8-7AB3-F07E-BF6374434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1" y="326492"/>
            <a:ext cx="2926080" cy="2926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39518F-C6F5-19B9-D134-96B4CBC93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661" y="326492"/>
            <a:ext cx="2915991" cy="2926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19B077-A8B1-4042-B080-88DA69FB9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81" y="326492"/>
            <a:ext cx="2926080" cy="2926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6D832B-9F3A-41D0-DE7B-83D0EBC58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501" y="326492"/>
            <a:ext cx="2926080" cy="29260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99E062-CF84-843B-C8AB-099B6111C21D}"/>
              </a:ext>
            </a:extLst>
          </p:cNvPr>
          <p:cNvSpPr txBox="1"/>
          <p:nvPr/>
        </p:nvSpPr>
        <p:spPr>
          <a:xfrm>
            <a:off x="759707" y="4467225"/>
            <a:ext cx="1069715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What’s the deal with all these pictures?</a:t>
            </a:r>
          </a:p>
        </p:txBody>
      </p:sp>
    </p:spTree>
    <p:extLst>
      <p:ext uri="{BB962C8B-B14F-4D97-AF65-F5344CB8AC3E}">
        <p14:creationId xmlns:p14="http://schemas.microsoft.com/office/powerpoint/2010/main" val="164264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E800-8330-F594-7618-EAD3EC1D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1"/>
            <a:ext cx="10515600" cy="1050260"/>
          </a:xfrm>
        </p:spPr>
        <p:txBody>
          <a:bodyPr>
            <a:normAutofit/>
          </a:bodyPr>
          <a:lstStyle/>
          <a:p>
            <a:r>
              <a:rPr lang="en-US"/>
              <a:t>Animation for the Reverse Diffusion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35DB5-D00B-EF64-1CA8-F11254906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50057A-4509-A6B4-E1C9-C3CEC4F29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426" y="1416021"/>
            <a:ext cx="4800916" cy="480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47979E0-8EFF-A291-099C-646B94AF7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62" y="1416020"/>
            <a:ext cx="4924274" cy="480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1C2F3F-F1B3-CF96-DB59-D7C2344D765C}"/>
              </a:ext>
            </a:extLst>
          </p:cNvPr>
          <p:cNvSpPr txBox="1"/>
          <p:nvPr/>
        </p:nvSpPr>
        <p:spPr>
          <a:xfrm>
            <a:off x="1396772" y="6216937"/>
            <a:ext cx="401014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Score Vector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F98BA3-75A9-4746-B2E7-D968A54355C2}"/>
              </a:ext>
            </a:extLst>
          </p:cNvPr>
          <p:cNvSpPr txBox="1"/>
          <p:nvPr/>
        </p:nvSpPr>
        <p:spPr>
          <a:xfrm>
            <a:off x="6299466" y="6216937"/>
            <a:ext cx="513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Reverse Diffusion guided by the score vector field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60778B-A026-43CA-D935-2E4BC31374DA}"/>
              </a:ext>
            </a:extLst>
          </p:cNvPr>
          <p:cNvSpPr txBox="1"/>
          <p:nvPr/>
        </p:nvSpPr>
        <p:spPr>
          <a:xfrm>
            <a:off x="8328976" y="6492240"/>
            <a:ext cx="396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4"/>
              </a:rPr>
              <a:t>https://yang-song.net/blog/2021/score/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947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6AAE3EA-5773-6D82-3FD6-8A45468BDC1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/>
                  <a:t>Training diffusion model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/>
                  <a:t> </a:t>
                </a:r>
                <a:br>
                  <a:rPr lang="en-US"/>
                </a:br>
                <a:r>
                  <a:rPr lang="en-US"/>
                  <a:t>Learning to denoise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6AAE3EA-5773-6D82-3FD6-8A45468BDC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7" t="-7834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A2CA41-ABA2-8533-6C3C-2F49684193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49450"/>
                <a:ext cx="10515600" cy="4684432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altLang="zh-CN" dirty="0"/>
                  <a:t>If we can learn </a:t>
                </a:r>
                <a:r>
                  <a:rPr lang="en-US" dirty="0"/>
                  <a:t>a score model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m:rPr>
                          <m:sty m:val="p"/>
                        </m:rPr>
                        <a:rPr lang="en-US" sz="2600" b="0" i="0" smtClean="0">
                          <a:latin typeface="Cambria Math" panose="02040503050406030204" pitchFamily="18" charset="0"/>
                        </a:rPr>
                        <m:t>∇</m:t>
                      </m:r>
                      <m:func>
                        <m:func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Then we can denoise samples, by running the reverse diffusion equation.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US" b="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Score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 time dependent vector field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space.</a:t>
                </a:r>
              </a:p>
              <a:p>
                <a:pPr lvl="1"/>
                <a:endParaRPr lang="en-US" b="0" dirty="0"/>
              </a:p>
              <a:p>
                <a:r>
                  <a:rPr lang="en-US" dirty="0"/>
                  <a:t>Training objective: Infer noise from a noised sample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∈[0,1]</m:t>
                      </m:r>
                    </m:oMath>
                  </m:oMathPara>
                </a14:m>
                <a:endParaRPr lang="en-US" sz="2600" b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sSubSup>
                            <m:sSub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2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600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en-US" sz="26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</m:sSup>
                                      <m:r>
                                        <a:rPr lang="en-US" sz="2600" i="1"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  <m: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6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m:rPr>
                              <m:nor/>
                            </m:rPr>
                            <a:rPr lang="en-US" sz="2600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b="0" dirty="0"/>
                  <a:t>Add Gaussian noise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b="0" dirty="0"/>
                  <a:t> to an image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with scale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b="0" dirty="0"/>
                  <a:t>, learn to infer the noise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b="0" dirty="0"/>
                  <a:t>.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A2CA41-ABA2-8533-6C3C-2F49684193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49450"/>
                <a:ext cx="10515600" cy="4684432"/>
              </a:xfrm>
              <a:blipFill>
                <a:blip r:embed="rId3"/>
                <a:stretch>
                  <a:fillRect l="-812" t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514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AE3EA-5773-6D82-3FD6-8A45468BD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Conditional denoising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A2CA41-ABA2-8533-6C3C-2F49684193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Infer noise from a noised sample, based on a condition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∈[0,1]</m:t>
                    </m:r>
                  </m:oMath>
                </a14:m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p>
                                    </m:s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e>
                    </m:func>
                  </m:oMath>
                </a14:m>
                <a:endParaRPr lang="en-US" b="0" dirty="0"/>
              </a:p>
              <a:p>
                <a:endParaRPr lang="en-US" dirty="0"/>
              </a:p>
              <a:p>
                <a:r>
                  <a:rPr lang="en-US" dirty="0"/>
                  <a:t>Conditional score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Use </a:t>
                </a:r>
                <a:r>
                  <a:rPr lang="en-US" dirty="0" err="1"/>
                  <a:t>Unet</a:t>
                </a:r>
                <a:r>
                  <a:rPr lang="en-US" dirty="0"/>
                  <a:t> as to model image to image mapping </a:t>
                </a:r>
              </a:p>
              <a:p>
                <a:pPr lvl="1"/>
                <a:r>
                  <a:rPr lang="en-US" dirty="0"/>
                  <a:t>Modulate the </a:t>
                </a:r>
                <a:r>
                  <a:rPr lang="en-US" dirty="0" err="1"/>
                  <a:t>Unet</a:t>
                </a:r>
                <a:r>
                  <a:rPr lang="en-US" dirty="0"/>
                  <a:t> with condition (text prompt). 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A2CA41-ABA2-8533-6C3C-2F49684193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5910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F7FFB-0D5D-566B-0127-CCC10424A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9242"/>
            <a:ext cx="2802297" cy="1325563"/>
          </a:xfrm>
        </p:spPr>
        <p:txBody>
          <a:bodyPr>
            <a:normAutofit fontScale="90000"/>
          </a:bodyPr>
          <a:lstStyle/>
          <a:p>
            <a:r>
              <a:rPr lang="en-US"/>
              <a:t>Comparing Generative </a:t>
            </a:r>
            <a:r>
              <a:rPr lang="en-US" altLang="zh-CN"/>
              <a:t>Models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42DE4-B8EF-9E21-341E-98651CFA4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79756"/>
            <a:ext cx="2685702" cy="41957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73076D-7445-9CF9-A127-F4FB0C649B39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997ECFF-3106-E468-1CD0-396D8D36A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297" y="365760"/>
            <a:ext cx="9389703" cy="649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0C59AD-6ED6-A63D-0094-6B50EA88D6B5}"/>
              </a:ext>
            </a:extLst>
          </p:cNvPr>
          <p:cNvSpPr txBox="1"/>
          <p:nvPr/>
        </p:nvSpPr>
        <p:spPr>
          <a:xfrm>
            <a:off x="6210759" y="6492240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https://lilianweng.github.io/posts/2021-07-11-diffusion-models/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7315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C8C7F6-633F-349D-CE28-F697288BE3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/>
              <a:t>GAN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1BEAC5-3049-55AA-4FDF-4136C53902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/>
              <a:t>One shot generation. Fast. </a:t>
            </a:r>
          </a:p>
          <a:p>
            <a:r>
              <a:rPr lang="en-US" sz="2400"/>
              <a:t>Harder to control in one pass. </a:t>
            </a:r>
          </a:p>
          <a:p>
            <a:r>
              <a:rPr lang="en-US" sz="2400"/>
              <a:t>Adversarial min-max objective. Can collapse.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C735E2-1F66-114C-E09E-F27DB78F3D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/>
              <a:t>Diffusion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EA0C7B-B7DB-0001-44EF-B3AFAFA13E9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400"/>
              <a:t>Multi-iteration generation. Slow.</a:t>
            </a:r>
          </a:p>
          <a:p>
            <a:r>
              <a:rPr lang="en-US" sz="2400"/>
              <a:t>Easier to control during generation. </a:t>
            </a:r>
          </a:p>
          <a:p>
            <a:r>
              <a:rPr lang="en-US" sz="2400"/>
              <a:t>Simple objective, no adversary in training.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F01B264-7482-9E77-3CE6-5843A0DB1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Diffusion vs GAN / VAE</a:t>
            </a:r>
          </a:p>
        </p:txBody>
      </p:sp>
    </p:spTree>
    <p:extLst>
      <p:ext uri="{BB962C8B-B14F-4D97-AF65-F5344CB8AC3E}">
        <p14:creationId xmlns:p14="http://schemas.microsoft.com/office/powerpoint/2010/main" val="326165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CF7D9-EB81-BD9C-9E12-7EBBDBC5A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318" y="365760"/>
            <a:ext cx="5332656" cy="1325563"/>
          </a:xfrm>
        </p:spPr>
        <p:txBody>
          <a:bodyPr>
            <a:noAutofit/>
          </a:bodyPr>
          <a:lstStyle/>
          <a:p>
            <a:r>
              <a:rPr lang="en-US" sz="3600"/>
              <a:t>Activation maximization ~ </a:t>
            </a:r>
            <a:br>
              <a:rPr lang="en-US" sz="3600"/>
            </a:br>
            <a:r>
              <a:rPr lang="en-US" sz="3600"/>
              <a:t>Reverse Diffusion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12BE5E1-FC53-94A8-5C70-6225FC82F0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61309"/>
                <a:ext cx="5175774" cy="398390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400"/>
                  <a:t>For a neuron, activation maximization can be realized by gradient ascent </a:t>
                </a:r>
              </a:p>
              <a:p>
                <a:pPr marL="0" indent="0">
                  <a:buNone/>
                </a:pPr>
                <a:endParaRPr lang="en-US" sz="2400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400"/>
              </a:p>
              <a:p>
                <a:pPr lvl="1"/>
                <a:endParaRPr lang="en-US" sz="2000"/>
              </a:p>
              <a:p>
                <a:pPr lvl="1"/>
                <a:r>
                  <a:rPr lang="en-US" sz="2000"/>
                  <a:t>Homologous to the reverse diffusion equation.</a:t>
                </a:r>
              </a:p>
              <a:p>
                <a:pPr lvl="1"/>
                <a:endParaRPr lang="en-US" sz="2000"/>
              </a:p>
              <a:p>
                <a:r>
                  <a:rPr lang="en-US" sz="2400" i="1"/>
                  <a:t>Idea</a:t>
                </a:r>
                <a:r>
                  <a:rPr lang="en-US" sz="2400"/>
                  <a:t>: Neuron activation defines a Generative model on image space.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12BE5E1-FC53-94A8-5C70-6225FC82F0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61309"/>
                <a:ext cx="5175774" cy="3983904"/>
              </a:xfrm>
              <a:blipFill>
                <a:blip r:embed="rId4"/>
                <a:stretch>
                  <a:fillRect l="-1413" t="-1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Beto_Evol_Exp04_Best_PSTH.mov">
            <a:hlinkClick r:id="" action="ppaction://media"/>
            <a:extLst>
              <a:ext uri="{FF2B5EF4-FFF2-40B4-BE49-F238E27FC236}">
                <a16:creationId xmlns:a16="http://schemas.microsoft.com/office/drawing/2014/main" id="{0C213DA1-3009-1C94-0626-3D18412FAB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3974" y="-24"/>
            <a:ext cx="6178026" cy="685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5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CC3612-306A-CE5E-5409-B5078476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7144362" cy="2852737"/>
          </a:xfrm>
        </p:spPr>
        <p:txBody>
          <a:bodyPr/>
          <a:lstStyle/>
          <a:p>
            <a:r>
              <a:rPr lang="en-US"/>
              <a:t>Modelling Score function over Image Domain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D087F-26C2-780A-4145-A66F4D1B9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Introducing </a:t>
            </a:r>
            <a:r>
              <a:rPr lang="en-US" err="1"/>
              <a:t>UNet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7A6241-B82A-3711-B11A-EF56F2851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273" y="3136106"/>
            <a:ext cx="3243478" cy="18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67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E2C0ADB-F21A-75EA-B0F4-B7733947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Convolutional Neural Network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0C9585-CE59-F56B-3C19-967A7DF8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5573" y="1949450"/>
            <a:ext cx="3598607" cy="4195763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CNN parametrizes function over images</a:t>
            </a:r>
          </a:p>
          <a:p>
            <a:pPr lvl="1"/>
            <a:endParaRPr lang="en-US"/>
          </a:p>
          <a:p>
            <a:r>
              <a:rPr lang="en-US"/>
              <a:t>Motivation</a:t>
            </a:r>
          </a:p>
          <a:p>
            <a:pPr lvl="1"/>
            <a:r>
              <a:rPr lang="en-US"/>
              <a:t>Features are translational invariant</a:t>
            </a:r>
          </a:p>
          <a:p>
            <a:pPr lvl="1"/>
            <a:r>
              <a:rPr lang="en-US"/>
              <a:t>Extract feature at different scale / abstraction level</a:t>
            </a:r>
          </a:p>
          <a:p>
            <a:pPr lvl="1"/>
            <a:endParaRPr lang="en-US"/>
          </a:p>
          <a:p>
            <a:r>
              <a:rPr lang="en-US"/>
              <a:t>Key modules</a:t>
            </a:r>
          </a:p>
          <a:p>
            <a:pPr lvl="1"/>
            <a:r>
              <a:rPr lang="en-US"/>
              <a:t>Convolution</a:t>
            </a:r>
          </a:p>
          <a:p>
            <a:pPr lvl="1"/>
            <a:r>
              <a:rPr lang="en-US" err="1"/>
              <a:t>Downsamping</a:t>
            </a:r>
            <a:r>
              <a:rPr lang="en-US"/>
              <a:t> (Max-pool)</a:t>
            </a:r>
          </a:p>
          <a:p>
            <a:endParaRPr lang="en-US"/>
          </a:p>
        </p:txBody>
      </p:sp>
      <p:pic>
        <p:nvPicPr>
          <p:cNvPr id="13314" name="Picture 2" descr="VGG16 - Convolutional Network for Classification and Detection">
            <a:extLst>
              <a:ext uri="{FF2B5EF4-FFF2-40B4-BE49-F238E27FC236}">
                <a16:creationId xmlns:a16="http://schemas.microsoft.com/office/drawing/2014/main" id="{3E01D7B1-D616-387B-D226-53FEE318C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41264"/>
            <a:ext cx="7509387" cy="42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E0F79C-E7F0-809B-47CC-14F1DDC0651C}"/>
              </a:ext>
            </a:extLst>
          </p:cNvPr>
          <p:cNvSpPr txBox="1"/>
          <p:nvPr/>
        </p:nvSpPr>
        <p:spPr>
          <a:xfrm>
            <a:off x="7541342" y="5775881"/>
            <a:ext cx="68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VGG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627843-FE3B-C78E-CC64-1AF595457ED5}"/>
              </a:ext>
            </a:extLst>
          </p:cNvPr>
          <p:cNvCxnSpPr>
            <a:cxnSpLocks/>
          </p:cNvCxnSpPr>
          <p:nvPr/>
        </p:nvCxnSpPr>
        <p:spPr>
          <a:xfrm>
            <a:off x="2851355" y="2526891"/>
            <a:ext cx="4689987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D20BDAE-743E-B4C0-9E54-D51CF081FBB7}"/>
              </a:ext>
            </a:extLst>
          </p:cNvPr>
          <p:cNvSpPr txBox="1"/>
          <p:nvPr/>
        </p:nvSpPr>
        <p:spPr>
          <a:xfrm>
            <a:off x="3229896" y="1880560"/>
            <a:ext cx="3932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Features of </a:t>
            </a:r>
            <a:r>
              <a:rPr lang="en-US" b="1"/>
              <a:t>larger</a:t>
            </a:r>
            <a:r>
              <a:rPr lang="en-US"/>
              <a:t> scale (larger RF)</a:t>
            </a:r>
          </a:p>
          <a:p>
            <a:pPr algn="ctr"/>
            <a:r>
              <a:rPr lang="en-US" b="1"/>
              <a:t>Higher</a:t>
            </a:r>
            <a:r>
              <a:rPr lang="en-US"/>
              <a:t> abstraction level. </a:t>
            </a:r>
          </a:p>
        </p:txBody>
      </p:sp>
    </p:spTree>
    <p:extLst>
      <p:ext uri="{BB962C8B-B14F-4D97-AF65-F5344CB8AC3E}">
        <p14:creationId xmlns:p14="http://schemas.microsoft.com/office/powerpoint/2010/main" val="171033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592085-9BDE-11AF-262E-D4D7B7A46A2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CNN + inverted CNN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/>
                  <a:t> </a:t>
                </a:r>
                <a:r>
                  <a:rPr lang="en-US" err="1"/>
                  <a:t>UNet</a:t>
                </a:r>
                <a:endParaRPr lang="en-US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592085-9BDE-11AF-262E-D4D7B7A46A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 b="-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FC1BEA-6147-9993-5C2E-67B3CA6125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46806" y="1949450"/>
                <a:ext cx="3945194" cy="4195763"/>
              </a:xfrm>
            </p:spPr>
            <p:txBody>
              <a:bodyPr/>
              <a:lstStyle/>
              <a:p>
                <a:r>
                  <a:rPr lang="en-US"/>
                  <a:t>Inverted CNN (generator) can generate images. </a:t>
                </a:r>
              </a:p>
              <a:p>
                <a:endParaRPr lang="en-US"/>
              </a:p>
              <a:p>
                <a:r>
                  <a:rPr lang="en-US"/>
                  <a:t>CNN + inverted CNN could model Image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Image function. </a:t>
                </a:r>
              </a:p>
              <a:p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FC1BEA-6147-9993-5C2E-67B3CA6125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46806" y="1949450"/>
                <a:ext cx="3945194" cy="4195763"/>
              </a:xfrm>
              <a:blipFill>
                <a:blip r:embed="rId3"/>
                <a:stretch>
                  <a:fillRect l="-2782" t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VGG16 - Convolutional Network for Classification and Detection">
            <a:extLst>
              <a:ext uri="{FF2B5EF4-FFF2-40B4-BE49-F238E27FC236}">
                <a16:creationId xmlns:a16="http://schemas.microsoft.com/office/drawing/2014/main" id="{272FC1F4-AF5A-2D81-4EDB-4E07A3BB1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41264"/>
            <a:ext cx="3704303" cy="42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GG16 - Convolutional Network for Classification and Detection">
            <a:extLst>
              <a:ext uri="{FF2B5EF4-FFF2-40B4-BE49-F238E27FC236}">
                <a16:creationId xmlns:a16="http://schemas.microsoft.com/office/drawing/2014/main" id="{63D443E5-1800-AA26-9613-5C9F79242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42503" y="1941264"/>
            <a:ext cx="3704303" cy="42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E08A01-25E5-4E12-94E8-0B78D194594D}"/>
              </a:ext>
            </a:extLst>
          </p:cNvPr>
          <p:cNvSpPr txBox="1"/>
          <p:nvPr/>
        </p:nvSpPr>
        <p:spPr>
          <a:xfrm>
            <a:off x="1766120" y="4601497"/>
            <a:ext cx="184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Down Sampling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09155C-5BB0-AECA-EA5F-A97569292ED8}"/>
              </a:ext>
            </a:extLst>
          </p:cNvPr>
          <p:cNvSpPr txBox="1"/>
          <p:nvPr/>
        </p:nvSpPr>
        <p:spPr>
          <a:xfrm>
            <a:off x="5374558" y="4601497"/>
            <a:ext cx="184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/>
              <a:t>Up Sampling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295044-D235-0E84-C47B-A9FF172A712D}"/>
              </a:ext>
            </a:extLst>
          </p:cNvPr>
          <p:cNvSpPr txBox="1"/>
          <p:nvPr/>
        </p:nvSpPr>
        <p:spPr>
          <a:xfrm>
            <a:off x="1764277" y="4968682"/>
            <a:ext cx="184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Convolution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12A19-0F7D-7B72-DE71-7CBEA6551EEE}"/>
              </a:ext>
            </a:extLst>
          </p:cNvPr>
          <p:cNvSpPr txBox="1"/>
          <p:nvPr/>
        </p:nvSpPr>
        <p:spPr>
          <a:xfrm>
            <a:off x="4636525" y="4968682"/>
            <a:ext cx="258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err="1"/>
              <a:t>TransposedConvolution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0456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B271B-A1A9-968F-68FC-38D2418A7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017" y="11673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err="1"/>
              <a:t>U</a:t>
            </a:r>
            <a:r>
              <a:rPr lang="en-US" altLang="zh-CN" err="1"/>
              <a:t>N</a:t>
            </a:r>
            <a:r>
              <a:rPr lang="en-US" err="1"/>
              <a:t>et</a:t>
            </a:r>
            <a:r>
              <a:rPr lang="en-US"/>
              <a:t>: a natural architecture for image-to-image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9C4E7-1863-9B31-5D9D-27B54157C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Remote Sensing | Free Full-Text | Deep Learning Segmentation and  Classification for Urban Village Using a Worldview Satellite Image Based on  U-Net | HTML">
            <a:extLst>
              <a:ext uri="{FF2B5EF4-FFF2-40B4-BE49-F238E27FC236}">
                <a16:creationId xmlns:a16="http://schemas.microsoft.com/office/drawing/2014/main" id="{268D758F-3AD4-A6AC-4558-FB3231B2E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2302"/>
            <a:ext cx="10530417" cy="501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4533E3-59F0-C9F7-B8B0-3DC26D9C9BB8}"/>
              </a:ext>
            </a:extLst>
          </p:cNvPr>
          <p:cNvSpPr txBox="1"/>
          <p:nvPr/>
        </p:nvSpPr>
        <p:spPr>
          <a:xfrm>
            <a:off x="4569576" y="1949450"/>
            <a:ext cx="2713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Skip connection</a:t>
            </a:r>
          </a:p>
          <a:p>
            <a:r>
              <a:rPr lang="en-US"/>
              <a:t>Transporting information at the same resolution.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076222-2592-AD10-011C-329C31DEA691}"/>
              </a:ext>
            </a:extLst>
          </p:cNvPr>
          <p:cNvSpPr txBox="1"/>
          <p:nvPr/>
        </p:nvSpPr>
        <p:spPr>
          <a:xfrm>
            <a:off x="823383" y="3875209"/>
            <a:ext cx="2182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/>
              <a:t>Down (sampling) side</a:t>
            </a:r>
          </a:p>
          <a:p>
            <a:pPr algn="r"/>
            <a:r>
              <a:rPr lang="en-US" b="1" i="1"/>
              <a:t>Encoder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E2771-CA94-57A4-E4E0-7C05CA0E6BCE}"/>
              </a:ext>
            </a:extLst>
          </p:cNvPr>
          <p:cNvSpPr txBox="1"/>
          <p:nvPr/>
        </p:nvSpPr>
        <p:spPr>
          <a:xfrm>
            <a:off x="8863780" y="3875209"/>
            <a:ext cx="1843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Up (sampling) side</a:t>
            </a:r>
          </a:p>
          <a:p>
            <a:r>
              <a:rPr lang="en-US" b="1" i="1"/>
              <a:t>Decoder</a:t>
            </a:r>
          </a:p>
        </p:txBody>
      </p:sp>
    </p:spTree>
    <p:extLst>
      <p:ext uri="{BB962C8B-B14F-4D97-AF65-F5344CB8AC3E}">
        <p14:creationId xmlns:p14="http://schemas.microsoft.com/office/powerpoint/2010/main" val="44585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4F4A88-09C8-7AB3-F07E-BF6374434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1" y="326492"/>
            <a:ext cx="2926080" cy="2926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39518F-C6F5-19B9-D134-96B4CBC93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661" y="326492"/>
            <a:ext cx="2915991" cy="2926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19B077-A8B1-4042-B080-88DA69FB9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81" y="326492"/>
            <a:ext cx="2926080" cy="2926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6D832B-9F3A-41D0-DE7B-83D0EBC58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501" y="326492"/>
            <a:ext cx="2926080" cy="29260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99E062-CF84-843B-C8AB-099B6111C21D}"/>
              </a:ext>
            </a:extLst>
          </p:cNvPr>
          <p:cNvSpPr txBox="1"/>
          <p:nvPr/>
        </p:nvSpPr>
        <p:spPr>
          <a:xfrm>
            <a:off x="2500304" y="3605429"/>
            <a:ext cx="71913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</a:rPr>
              <a:t>These pictures were generated by </a:t>
            </a:r>
            <a:r>
              <a:rPr lang="en-US" sz="2500" b="1" dirty="0">
                <a:solidFill>
                  <a:schemeClr val="bg1"/>
                </a:solidFill>
              </a:rPr>
              <a:t>Stable Diffusion</a:t>
            </a:r>
            <a:r>
              <a:rPr lang="en-US" sz="2500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sz="2500" dirty="0">
                <a:solidFill>
                  <a:schemeClr val="bg1"/>
                </a:solidFill>
              </a:rPr>
              <a:t>a recent diffusion generative model.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D25DD3-0787-59C1-3E59-382A8A9FF9E1}"/>
              </a:ext>
            </a:extLst>
          </p:cNvPr>
          <p:cNvSpPr txBox="1"/>
          <p:nvPr/>
        </p:nvSpPr>
        <p:spPr>
          <a:xfrm>
            <a:off x="1786861" y="5836060"/>
            <a:ext cx="91009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</a:rPr>
              <a:t>You may have also heard of DALL·E 2, which works in a similar way.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82C095-6F5F-A1A5-1D88-1FE3CC31F202}"/>
              </a:ext>
            </a:extLst>
          </p:cNvPr>
          <p:cNvSpPr txBox="1"/>
          <p:nvPr/>
        </p:nvSpPr>
        <p:spPr>
          <a:xfrm>
            <a:off x="1113705" y="4621429"/>
            <a:ext cx="99645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</a:rPr>
              <a:t>It can turn text prompts (e.g. “an astronaut riding a horse”) into images.</a:t>
            </a:r>
          </a:p>
          <a:p>
            <a:pPr algn="ctr"/>
            <a:r>
              <a:rPr lang="en-US" sz="2500" dirty="0">
                <a:solidFill>
                  <a:schemeClr val="bg1"/>
                </a:solidFill>
              </a:rPr>
              <a:t>It can also do a variety of other things!</a:t>
            </a:r>
          </a:p>
        </p:txBody>
      </p:sp>
    </p:spTree>
    <p:extLst>
      <p:ext uri="{BB962C8B-B14F-4D97-AF65-F5344CB8AC3E}">
        <p14:creationId xmlns:p14="http://schemas.microsoft.com/office/powerpoint/2010/main" val="182937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C4472-CE95-F69D-B632-738A996F5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Ingredients of </a:t>
            </a:r>
            <a:r>
              <a:rPr lang="en-US" err="1"/>
              <a:t>UNet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035AF-912C-08CF-A78F-CEF0D09C4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1324"/>
            <a:ext cx="3792794" cy="4939346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Convolution operation </a:t>
            </a:r>
          </a:p>
          <a:p>
            <a:pPr lvl="1"/>
            <a:r>
              <a:rPr lang="en-US"/>
              <a:t>Save parameter, spatial invariant</a:t>
            </a:r>
          </a:p>
          <a:p>
            <a:endParaRPr lang="en-US"/>
          </a:p>
          <a:p>
            <a:r>
              <a:rPr lang="en-US"/>
              <a:t>Down/Up sampling</a:t>
            </a:r>
          </a:p>
          <a:p>
            <a:pPr lvl="1"/>
            <a:r>
              <a:rPr lang="en-US"/>
              <a:t>Multiscale / Hierarchy </a:t>
            </a:r>
          </a:p>
          <a:p>
            <a:pPr lvl="1"/>
            <a:r>
              <a:rPr lang="en-US"/>
              <a:t>Learn modulation </a:t>
            </a:r>
            <a:r>
              <a:rPr lang="en-US" altLang="zh-CN"/>
              <a:t>at multi scale and multi-abstraction levels.</a:t>
            </a:r>
            <a:endParaRPr lang="en-US"/>
          </a:p>
          <a:p>
            <a:endParaRPr lang="en-US"/>
          </a:p>
          <a:p>
            <a:r>
              <a:rPr lang="en-US"/>
              <a:t>Skip connection </a:t>
            </a:r>
          </a:p>
          <a:p>
            <a:pPr lvl="1"/>
            <a:r>
              <a:rPr lang="en-US" b="1" i="1"/>
              <a:t>No bottleneck</a:t>
            </a:r>
          </a:p>
          <a:p>
            <a:pPr lvl="1"/>
            <a:r>
              <a:rPr lang="en-US"/>
              <a:t>Route feature of the same </a:t>
            </a:r>
            <a:r>
              <a:rPr lang="en-US" err="1"/>
              <a:t>scaledirectly</a:t>
            </a:r>
            <a:r>
              <a:rPr lang="en-US"/>
              <a:t>. </a:t>
            </a:r>
          </a:p>
          <a:p>
            <a:pPr lvl="1"/>
            <a:r>
              <a:rPr lang="en-US"/>
              <a:t>Cf. </a:t>
            </a:r>
            <a:r>
              <a:rPr lang="en-US" err="1"/>
              <a:t>AutoEncoder</a:t>
            </a:r>
            <a:r>
              <a:rPr lang="en-US"/>
              <a:t> has bottleneck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B3C6E2A-7AA0-D848-9AF4-85807E4A9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994" y="1691323"/>
            <a:ext cx="7561006" cy="486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02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90A499-60FA-F6BE-77E8-9FC5290D0106}"/>
              </a:ext>
            </a:extLst>
          </p:cNvPr>
          <p:cNvCxnSpPr/>
          <p:nvPr/>
        </p:nvCxnSpPr>
        <p:spPr>
          <a:xfrm flipV="1">
            <a:off x="8588477" y="2084439"/>
            <a:ext cx="0" cy="23597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B204753-2BE0-3D64-BA43-94DC75441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Note</a:t>
            </a:r>
            <a:r>
              <a:rPr lang="en-US"/>
              <a:t>: Add Time Dependency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BA662B-3E6F-B509-EDDE-F42B178D03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49450"/>
                <a:ext cx="6437671" cy="4195763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/>
                  <a:t>The score function is </a:t>
                </a:r>
                <a:r>
                  <a:rPr lang="en-US" i="1"/>
                  <a:t>time-dependent</a:t>
                </a:r>
                <a:r>
                  <a:rPr lang="en-US"/>
                  <a:t>. </a:t>
                </a:r>
              </a:p>
              <a:p>
                <a:pPr lvl="1"/>
                <a:r>
                  <a:rPr lang="en-US" b="0"/>
                  <a:t>Target: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/>
              </a:p>
              <a:p>
                <a:endParaRPr lang="en-US"/>
              </a:p>
              <a:p>
                <a:r>
                  <a:rPr lang="en-US"/>
                  <a:t>Add time dependency</a:t>
                </a:r>
              </a:p>
              <a:p>
                <a:pPr lvl="1"/>
                <a:endParaRPr lang="en-US"/>
              </a:p>
              <a:p>
                <a:pPr lvl="1"/>
                <a:r>
                  <a:rPr lang="en-US"/>
                  <a:t>Assume time dependency is spatially homogeneous. </a:t>
                </a:r>
              </a:p>
              <a:p>
                <a:pPr lvl="1"/>
                <a:endParaRPr lang="en-US"/>
              </a:p>
              <a:p>
                <a:pPr lvl="1"/>
                <a:r>
                  <a:rPr lang="en-US"/>
                  <a:t>Add one scalar value per channel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</a:t>
                </a:r>
              </a:p>
              <a:p>
                <a:pPr lvl="1"/>
                <a:endParaRPr lang="en-US"/>
              </a:p>
              <a:p>
                <a:pPr lvl="1"/>
                <a:r>
                  <a:rPr lang="en-US"/>
                  <a:t>Parametrize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by MLP / linear of Fourier basis. </a:t>
                </a:r>
              </a:p>
              <a:p>
                <a:pPr lvl="1"/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BA662B-3E6F-B509-EDDE-F42B178D03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49450"/>
                <a:ext cx="6437671" cy="4195763"/>
              </a:xfrm>
              <a:blipFill>
                <a:blip r:embed="rId2"/>
                <a:stretch>
                  <a:fillRect l="-1326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be 3">
            <a:extLst>
              <a:ext uri="{FF2B5EF4-FFF2-40B4-BE49-F238E27FC236}">
                <a16:creationId xmlns:a16="http://schemas.microsoft.com/office/drawing/2014/main" id="{D40B7A85-FE57-76B8-573A-1465DECD963A}"/>
              </a:ext>
            </a:extLst>
          </p:cNvPr>
          <p:cNvSpPr/>
          <p:nvPr/>
        </p:nvSpPr>
        <p:spPr>
          <a:xfrm>
            <a:off x="7983794" y="2369574"/>
            <a:ext cx="1209367" cy="185991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Conv</a:t>
            </a:r>
          </a:p>
          <a:p>
            <a:pPr algn="ctr"/>
            <a:r>
              <a:rPr lang="en-US" b="1"/>
              <a:t>tensor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5E946F-FF7A-4A2E-F10B-A16F81486482}"/>
              </a:ext>
            </a:extLst>
          </p:cNvPr>
          <p:cNvSpPr/>
          <p:nvPr/>
        </p:nvSpPr>
        <p:spPr>
          <a:xfrm>
            <a:off x="9547123" y="2369574"/>
            <a:ext cx="147483" cy="1573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2D2ED06-FC79-E63A-3628-102FDC33EC43}"/>
                  </a:ext>
                </a:extLst>
              </p:cNvPr>
              <p:cNvSpPr/>
              <p:nvPr/>
            </p:nvSpPr>
            <p:spPr>
              <a:xfrm>
                <a:off x="11066197" y="2979173"/>
                <a:ext cx="331839" cy="35396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b="1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2D2ED06-FC79-E63A-3628-102FDC33EC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6197" y="2979173"/>
                <a:ext cx="331839" cy="3539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18FDB4-6860-3CAC-593D-FF0056403CBB}"/>
                  </a:ext>
                </a:extLst>
              </p:cNvPr>
              <p:cNvSpPr txBox="1"/>
              <p:nvPr/>
            </p:nvSpPr>
            <p:spPr>
              <a:xfrm>
                <a:off x="9080090" y="2936185"/>
                <a:ext cx="580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</m:oMath>
                  </m:oMathPara>
                </a14:m>
                <a:endParaRPr lang="en-US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18FDB4-6860-3CAC-593D-FF0056403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0090" y="2936185"/>
                <a:ext cx="580104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rapezoid 9">
            <a:extLst>
              <a:ext uri="{FF2B5EF4-FFF2-40B4-BE49-F238E27FC236}">
                <a16:creationId xmlns:a16="http://schemas.microsoft.com/office/drawing/2014/main" id="{EE340241-7696-7D49-903F-C796EB78C06D}"/>
              </a:ext>
            </a:extLst>
          </p:cNvPr>
          <p:cNvSpPr/>
          <p:nvPr/>
        </p:nvSpPr>
        <p:spPr>
          <a:xfrm rot="5400000">
            <a:off x="9294864" y="2825576"/>
            <a:ext cx="1469922" cy="590550"/>
          </a:xfrm>
          <a:prstGeom prst="trapezoid">
            <a:avLst>
              <a:gd name="adj" fmla="val 7717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Linear/MLP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739DA5-8998-FE4E-3540-AAB93F448F0E}"/>
              </a:ext>
            </a:extLst>
          </p:cNvPr>
          <p:cNvSpPr/>
          <p:nvPr/>
        </p:nvSpPr>
        <p:spPr>
          <a:xfrm>
            <a:off x="10365660" y="2748117"/>
            <a:ext cx="140108" cy="771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F0E1721-231A-8698-7059-DD980825F05B}"/>
                  </a:ext>
                </a:extLst>
              </p:cNvPr>
              <p:cNvSpPr txBox="1"/>
              <p:nvPr/>
            </p:nvSpPr>
            <p:spPr>
              <a:xfrm>
                <a:off x="10019069" y="2232526"/>
                <a:ext cx="15215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</a:rPr>
                  <a:t> embedding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F0E1721-231A-8698-7059-DD980825F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069" y="2232526"/>
                <a:ext cx="1521537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DB2A92-8671-932C-A23C-0C4C68B8899D}"/>
                  </a:ext>
                </a:extLst>
              </p:cNvPr>
              <p:cNvSpPr txBox="1"/>
              <p:nvPr/>
            </p:nvSpPr>
            <p:spPr>
              <a:xfrm>
                <a:off x="10023986" y="3569496"/>
                <a:ext cx="110366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func>
                      <m:r>
                        <a:rPr lang="en-US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b="1" i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func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b="1" i="1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…]</m:t>
                      </m:r>
                    </m:oMath>
                  </m:oMathPara>
                </a14:m>
                <a:endParaRPr lang="en-US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DB2A92-8671-932C-A23C-0C4C68B88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3986" y="3569496"/>
                <a:ext cx="1103663" cy="923330"/>
              </a:xfrm>
              <a:prstGeom prst="rect">
                <a:avLst/>
              </a:prstGeom>
              <a:blipFill>
                <a:blip r:embed="rId6"/>
                <a:stretch>
                  <a:fillRect b="-5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991620-6D5A-41E9-BA1A-E701136848F6}"/>
              </a:ext>
            </a:extLst>
          </p:cNvPr>
          <p:cNvCxnSpPr>
            <a:cxnSpLocks/>
          </p:cNvCxnSpPr>
          <p:nvPr/>
        </p:nvCxnSpPr>
        <p:spPr>
          <a:xfrm flipH="1">
            <a:off x="10559841" y="3156154"/>
            <a:ext cx="452283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90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0" grpId="0" animBg="1"/>
      <p:bldP spid="11" grpId="0" animBg="1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D3A0D-A400-4EF8-4C01-DDE3FA0D4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0364"/>
            <a:ext cx="3711766" cy="1325563"/>
          </a:xfrm>
        </p:spPr>
        <p:txBody>
          <a:bodyPr>
            <a:noAutofit/>
          </a:bodyPr>
          <a:lstStyle/>
          <a:p>
            <a:r>
              <a:rPr lang="en-US" sz="3600" err="1"/>
              <a:t>Unet</a:t>
            </a:r>
            <a:r>
              <a:rPr lang="en-US" sz="3600"/>
              <a:t> in Stable Diffusion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F89B2-9EBF-5D20-CAEC-ED2122BFD373}"/>
              </a:ext>
            </a:extLst>
          </p:cNvPr>
          <p:cNvSpPr txBox="1"/>
          <p:nvPr/>
        </p:nvSpPr>
        <p:spPr>
          <a:xfrm>
            <a:off x="4723482" y="387794"/>
            <a:ext cx="7339988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(</a:t>
            </a:r>
            <a:r>
              <a:rPr lang="en-US" b="1" err="1">
                <a:solidFill>
                  <a:schemeClr val="bg1"/>
                </a:solidFill>
              </a:rPr>
              <a:t>conv_in</a:t>
            </a:r>
            <a:r>
              <a:rPr lang="en-US" b="1">
                <a:solidFill>
                  <a:schemeClr val="bg1"/>
                </a:solidFill>
              </a:rPr>
              <a:t>): Conv2d(4, 320, </a:t>
            </a:r>
            <a:r>
              <a:rPr lang="en-US" b="1" err="1">
                <a:solidFill>
                  <a:schemeClr val="bg1"/>
                </a:solidFill>
              </a:rPr>
              <a:t>kernel_size</a:t>
            </a:r>
            <a:r>
              <a:rPr lang="en-US" b="1">
                <a:solidFill>
                  <a:schemeClr val="bg1"/>
                </a:solidFill>
              </a:rPr>
              <a:t>=(3, 3), stride=(1, 1), padding=(1, 1))</a:t>
            </a:r>
          </a:p>
          <a:p>
            <a:r>
              <a:rPr lang="en-US" b="1">
                <a:solidFill>
                  <a:schemeClr val="bg1"/>
                </a:solidFill>
              </a:rPr>
              <a:t>(</a:t>
            </a:r>
            <a:r>
              <a:rPr lang="en-US" b="1" err="1">
                <a:solidFill>
                  <a:schemeClr val="bg1"/>
                </a:solidFill>
              </a:rPr>
              <a:t>time_proj</a:t>
            </a:r>
            <a:r>
              <a:rPr lang="en-US" b="1">
                <a:solidFill>
                  <a:schemeClr val="bg1"/>
                </a:solidFill>
              </a:rPr>
              <a:t>): Timesteps()</a:t>
            </a:r>
          </a:p>
          <a:p>
            <a:r>
              <a:rPr lang="en-US" b="1">
                <a:solidFill>
                  <a:schemeClr val="bg1"/>
                </a:solidFill>
              </a:rPr>
              <a:t>(</a:t>
            </a:r>
            <a:r>
              <a:rPr lang="en-US" b="1" err="1">
                <a:solidFill>
                  <a:schemeClr val="bg1"/>
                </a:solidFill>
              </a:rPr>
              <a:t>time_embedding</a:t>
            </a:r>
            <a:r>
              <a:rPr lang="en-US" b="1">
                <a:solidFill>
                  <a:schemeClr val="bg1"/>
                </a:solidFill>
              </a:rPr>
              <a:t>): </a:t>
            </a:r>
            <a:r>
              <a:rPr lang="en-US" b="1" err="1">
                <a:solidFill>
                  <a:schemeClr val="bg1"/>
                </a:solidFill>
              </a:rPr>
              <a:t>TimestepEmbedding</a:t>
            </a:r>
            <a:endParaRPr lang="en-US" b="1">
              <a:solidFill>
                <a:schemeClr val="bg1"/>
              </a:solidFill>
            </a:endParaRPr>
          </a:p>
          <a:p>
            <a:pPr lvl="1"/>
            <a:r>
              <a:rPr lang="en-US" b="1">
                <a:solidFill>
                  <a:schemeClr val="bg1"/>
                </a:solidFill>
              </a:rPr>
              <a:t>  (linear_1): Linear(</a:t>
            </a:r>
            <a:r>
              <a:rPr lang="en-US" b="1" err="1">
                <a:solidFill>
                  <a:schemeClr val="bg1"/>
                </a:solidFill>
              </a:rPr>
              <a:t>in_features</a:t>
            </a:r>
            <a:r>
              <a:rPr lang="en-US" b="1">
                <a:solidFill>
                  <a:schemeClr val="bg1"/>
                </a:solidFill>
              </a:rPr>
              <a:t>=320, </a:t>
            </a:r>
            <a:r>
              <a:rPr lang="en-US" b="1" err="1">
                <a:solidFill>
                  <a:schemeClr val="bg1"/>
                </a:solidFill>
              </a:rPr>
              <a:t>out_features</a:t>
            </a:r>
            <a:r>
              <a:rPr lang="en-US" b="1">
                <a:solidFill>
                  <a:schemeClr val="bg1"/>
                </a:solidFill>
              </a:rPr>
              <a:t>=1280, bias=True)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  (act): </a:t>
            </a:r>
            <a:r>
              <a:rPr lang="en-US" b="1" err="1">
                <a:solidFill>
                  <a:schemeClr val="bg1"/>
                </a:solidFill>
              </a:rPr>
              <a:t>SiLU</a:t>
            </a:r>
            <a:r>
              <a:rPr lang="en-US" b="1">
                <a:solidFill>
                  <a:schemeClr val="bg1"/>
                </a:solidFill>
              </a:rPr>
              <a:t>()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  (linear_2): Linear(</a:t>
            </a:r>
            <a:r>
              <a:rPr lang="en-US" b="1" err="1">
                <a:solidFill>
                  <a:schemeClr val="bg1"/>
                </a:solidFill>
              </a:rPr>
              <a:t>in_features</a:t>
            </a:r>
            <a:r>
              <a:rPr lang="en-US" b="1">
                <a:solidFill>
                  <a:schemeClr val="bg1"/>
                </a:solidFill>
              </a:rPr>
              <a:t>=1280, </a:t>
            </a:r>
            <a:r>
              <a:rPr lang="en-US" b="1" err="1">
                <a:solidFill>
                  <a:schemeClr val="bg1"/>
                </a:solidFill>
              </a:rPr>
              <a:t>out_features</a:t>
            </a:r>
            <a:r>
              <a:rPr lang="en-US" b="1">
                <a:solidFill>
                  <a:schemeClr val="bg1"/>
                </a:solidFill>
              </a:rPr>
              <a:t>=1280, bias=True)</a:t>
            </a:r>
          </a:p>
          <a:p>
            <a:r>
              <a:rPr lang="en-US" b="1">
                <a:solidFill>
                  <a:schemeClr val="bg1"/>
                </a:solidFill>
              </a:rPr>
              <a:t>(</a:t>
            </a:r>
            <a:r>
              <a:rPr lang="en-US" b="1" err="1">
                <a:solidFill>
                  <a:schemeClr val="bg1"/>
                </a:solidFill>
              </a:rPr>
              <a:t>down_blocks</a:t>
            </a:r>
            <a:r>
              <a:rPr lang="en-US" b="1">
                <a:solidFill>
                  <a:schemeClr val="bg1"/>
                </a:solidFill>
              </a:rPr>
              <a:t>):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  (0): CrossAttnDownBlock2D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  (1): CrossAttnDownBlock2D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  (2): CrossAttnDownBlock2D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  (3): DownBlock2D</a:t>
            </a:r>
          </a:p>
          <a:p>
            <a:r>
              <a:rPr lang="en-US" b="1">
                <a:solidFill>
                  <a:schemeClr val="bg1"/>
                </a:solidFill>
              </a:rPr>
              <a:t>(</a:t>
            </a:r>
            <a:r>
              <a:rPr lang="en-US" b="1" err="1">
                <a:solidFill>
                  <a:schemeClr val="bg1"/>
                </a:solidFill>
              </a:rPr>
              <a:t>up_blocks</a:t>
            </a:r>
            <a:r>
              <a:rPr lang="en-US" b="1">
                <a:solidFill>
                  <a:schemeClr val="bg1"/>
                </a:solidFill>
              </a:rPr>
              <a:t>):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  (0): UpBlock2D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  (1): CrossAttnUpBlock2D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  (2): CrossAttnUpBlock2D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  (3): CrossAttnUpBlock2D</a:t>
            </a:r>
          </a:p>
          <a:p>
            <a:r>
              <a:rPr lang="en-US" b="1">
                <a:solidFill>
                  <a:schemeClr val="bg1"/>
                </a:solidFill>
              </a:rPr>
              <a:t>(</a:t>
            </a:r>
            <a:r>
              <a:rPr lang="en-US" b="1" err="1">
                <a:solidFill>
                  <a:schemeClr val="bg1"/>
                </a:solidFill>
              </a:rPr>
              <a:t>mid_block</a:t>
            </a:r>
            <a:r>
              <a:rPr lang="en-US" b="1">
                <a:solidFill>
                  <a:schemeClr val="bg1"/>
                </a:solidFill>
              </a:rPr>
              <a:t>): UNetMidBlock2DCrossAttn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  (attentions):</a:t>
            </a:r>
          </a:p>
          <a:p>
            <a:pPr lvl="1"/>
            <a:r>
              <a:rPr lang="en-US" b="1">
                <a:solidFill>
                  <a:schemeClr val="bg1"/>
                </a:solidFill>
              </a:rPr>
              <a:t>  (</a:t>
            </a:r>
            <a:r>
              <a:rPr lang="en-US" b="1" err="1">
                <a:solidFill>
                  <a:schemeClr val="bg1"/>
                </a:solidFill>
              </a:rPr>
              <a:t>resnets</a:t>
            </a:r>
            <a:r>
              <a:rPr lang="en-US" b="1">
                <a:solidFill>
                  <a:schemeClr val="bg1"/>
                </a:solidFill>
              </a:rPr>
              <a:t>):</a:t>
            </a:r>
          </a:p>
          <a:p>
            <a:r>
              <a:rPr lang="en-US" b="1">
                <a:solidFill>
                  <a:schemeClr val="bg1"/>
                </a:solidFill>
              </a:rPr>
              <a:t>(</a:t>
            </a:r>
            <a:r>
              <a:rPr lang="en-US" b="1" err="1">
                <a:solidFill>
                  <a:schemeClr val="bg1"/>
                </a:solidFill>
              </a:rPr>
              <a:t>conv_norm_out</a:t>
            </a:r>
            <a:r>
              <a:rPr lang="en-US" b="1">
                <a:solidFill>
                  <a:schemeClr val="bg1"/>
                </a:solidFill>
              </a:rPr>
              <a:t>): </a:t>
            </a:r>
            <a:r>
              <a:rPr lang="en-US" b="1" err="1">
                <a:solidFill>
                  <a:schemeClr val="bg1"/>
                </a:solidFill>
              </a:rPr>
              <a:t>GroupNorm</a:t>
            </a:r>
            <a:r>
              <a:rPr lang="en-US" b="1">
                <a:solidFill>
                  <a:schemeClr val="bg1"/>
                </a:solidFill>
              </a:rPr>
              <a:t>(32, 320, eps=1e-05, affine=True)</a:t>
            </a:r>
          </a:p>
          <a:p>
            <a:r>
              <a:rPr lang="en-US" b="1">
                <a:solidFill>
                  <a:schemeClr val="bg1"/>
                </a:solidFill>
              </a:rPr>
              <a:t>(</a:t>
            </a:r>
            <a:r>
              <a:rPr lang="en-US" b="1" err="1">
                <a:solidFill>
                  <a:schemeClr val="bg1"/>
                </a:solidFill>
              </a:rPr>
              <a:t>conv_act</a:t>
            </a:r>
            <a:r>
              <a:rPr lang="en-US" b="1">
                <a:solidFill>
                  <a:schemeClr val="bg1"/>
                </a:solidFill>
              </a:rPr>
              <a:t>): </a:t>
            </a:r>
            <a:r>
              <a:rPr lang="en-US" b="1" err="1">
                <a:solidFill>
                  <a:schemeClr val="bg1"/>
                </a:solidFill>
              </a:rPr>
              <a:t>SiLU</a:t>
            </a:r>
            <a:r>
              <a:rPr lang="en-US" b="1">
                <a:solidFill>
                  <a:schemeClr val="bg1"/>
                </a:solidFill>
              </a:rPr>
              <a:t>()</a:t>
            </a:r>
          </a:p>
          <a:p>
            <a:r>
              <a:rPr lang="en-US" b="1">
                <a:solidFill>
                  <a:schemeClr val="bg1"/>
                </a:solidFill>
              </a:rPr>
              <a:t>(</a:t>
            </a:r>
            <a:r>
              <a:rPr lang="en-US" b="1" err="1">
                <a:solidFill>
                  <a:schemeClr val="bg1"/>
                </a:solidFill>
              </a:rPr>
              <a:t>conv_out</a:t>
            </a:r>
            <a:r>
              <a:rPr lang="en-US" b="1">
                <a:solidFill>
                  <a:schemeClr val="bg1"/>
                </a:solidFill>
              </a:rPr>
              <a:t>): Conv2d(320, 4, </a:t>
            </a:r>
            <a:r>
              <a:rPr lang="en-US" b="1" err="1">
                <a:solidFill>
                  <a:schemeClr val="bg1"/>
                </a:solidFill>
              </a:rPr>
              <a:t>kernel_size</a:t>
            </a:r>
            <a:r>
              <a:rPr lang="en-US" b="1">
                <a:solidFill>
                  <a:schemeClr val="bg1"/>
                </a:solidFill>
              </a:rPr>
              <a:t>=(3, 3), stride=(1, 1), padding=(1, 1))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218A5D-A62D-3CAF-AF10-11376CD00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5045"/>
            <a:ext cx="2848897" cy="351016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555057-A15D-C722-D384-9EC3DF94F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35783"/>
            <a:ext cx="3243478" cy="18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6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05F4B-E0F0-70C1-F7A6-1241FD3A0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Tips: Tricky part in your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16ACE-8706-A390-BD5D-9C4B016BA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49450"/>
            <a:ext cx="6565490" cy="4195763"/>
          </a:xfrm>
        </p:spPr>
        <p:txBody>
          <a:bodyPr/>
          <a:lstStyle/>
          <a:p>
            <a:r>
              <a:rPr lang="en-US"/>
              <a:t>Making the spatial dimension &amp; channel match in downward and upward convolution. </a:t>
            </a:r>
          </a:p>
          <a:p>
            <a:endParaRPr lang="en-US"/>
          </a:p>
          <a:p>
            <a:r>
              <a:rPr lang="en-US"/>
              <a:t>Write your special forward function. Save hidden states during down sampling, Pop in up sampling. </a:t>
            </a:r>
          </a:p>
        </p:txBody>
      </p:sp>
    </p:spTree>
    <p:extLst>
      <p:ext uri="{BB962C8B-B14F-4D97-AF65-F5344CB8AC3E}">
        <p14:creationId xmlns:p14="http://schemas.microsoft.com/office/powerpoint/2010/main" val="1975196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7E87CE-B49C-F9C5-593A-BEBBE8F9F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understand prompts?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02210F-EEF3-8D5A-157D-881B7FC50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Language / Multimodal Transformer, CLIP!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AD8E23-A2B6-9445-3ED3-B90D5D2EA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122" y="1312114"/>
            <a:ext cx="1762371" cy="469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580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B8721-C8F8-87E5-832D-43DACF512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Word as Vectors: Language Model 101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29A08-8B2D-C885-0735-A61E97BC3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49450"/>
            <a:ext cx="5432748" cy="4195763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Unlike pixel, meaning of word are not explicitly in the characters. </a:t>
            </a:r>
          </a:p>
          <a:p>
            <a:endParaRPr lang="en-US"/>
          </a:p>
          <a:p>
            <a:r>
              <a:rPr lang="en-US"/>
              <a:t>Word can be represented as index in dictionary</a:t>
            </a:r>
          </a:p>
          <a:p>
            <a:pPr lvl="1"/>
            <a:r>
              <a:rPr lang="en-US" altLang="zh-CN"/>
              <a:t>But index is also meaning less. </a:t>
            </a:r>
            <a:endParaRPr lang="en-US"/>
          </a:p>
          <a:p>
            <a:endParaRPr lang="en-US"/>
          </a:p>
          <a:p>
            <a:r>
              <a:rPr lang="en-US"/>
              <a:t>Represent words in a vector space</a:t>
            </a:r>
          </a:p>
          <a:p>
            <a:pPr lvl="1"/>
            <a:r>
              <a:rPr lang="en-US"/>
              <a:t>Vector geometry =&gt; semantic relation.</a:t>
            </a:r>
          </a:p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DE9482-9CD4-A13D-8C49-66DE1DC5AA3A}"/>
              </a:ext>
            </a:extLst>
          </p:cNvPr>
          <p:cNvGrpSpPr/>
          <p:nvPr/>
        </p:nvGrpSpPr>
        <p:grpSpPr>
          <a:xfrm>
            <a:off x="6504955" y="2290907"/>
            <a:ext cx="5522164" cy="707886"/>
            <a:chOff x="6504955" y="2290907"/>
            <a:chExt cx="5522164" cy="7078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B29DC5-41CA-B860-26EA-84722D593B9B}"/>
                </a:ext>
              </a:extLst>
            </p:cNvPr>
            <p:cNvSpPr txBox="1"/>
            <p:nvPr/>
          </p:nvSpPr>
          <p:spPr>
            <a:xfrm>
              <a:off x="8270367" y="2468334"/>
              <a:ext cx="3756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I   love   </a:t>
              </a:r>
              <a:r>
                <a:rPr lang="en-US" sz="2400">
                  <a:solidFill>
                    <a:schemeClr val="bg1"/>
                  </a:solidFill>
                  <a:highlight>
                    <a:srgbClr val="FF0000"/>
                  </a:highlight>
                </a:rPr>
                <a:t>cats</a:t>
              </a:r>
              <a:r>
                <a:rPr lang="en-US" sz="2400">
                  <a:solidFill>
                    <a:schemeClr val="bg1"/>
                  </a:solidFill>
                </a:rPr>
                <a:t>   and   </a:t>
              </a:r>
              <a:r>
                <a:rPr lang="en-US" sz="2400">
                  <a:solidFill>
                    <a:schemeClr val="bg1"/>
                  </a:solidFill>
                  <a:highlight>
                    <a:srgbClr val="FF0000"/>
                  </a:highlight>
                </a:rPr>
                <a:t>dogs</a:t>
              </a:r>
              <a:r>
                <a:rPr lang="en-US" sz="2400">
                  <a:solidFill>
                    <a:schemeClr val="bg1"/>
                  </a:solidFill>
                </a:rPr>
                <a:t>  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B154CC-8E80-43E7-4E5D-97FED214B2F8}"/>
                </a:ext>
              </a:extLst>
            </p:cNvPr>
            <p:cNvSpPr txBox="1"/>
            <p:nvPr/>
          </p:nvSpPr>
          <p:spPr>
            <a:xfrm>
              <a:off x="6504955" y="2290907"/>
              <a:ext cx="15074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>
                  <a:solidFill>
                    <a:schemeClr val="bg1"/>
                  </a:solidFill>
                </a:rPr>
                <a:t>Words in a sentence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12ADA8-FE0D-5771-F969-9799C6EAF2FB}"/>
              </a:ext>
            </a:extLst>
          </p:cNvPr>
          <p:cNvGrpSpPr/>
          <p:nvPr/>
        </p:nvGrpSpPr>
        <p:grpSpPr>
          <a:xfrm>
            <a:off x="6512794" y="3137134"/>
            <a:ext cx="5679206" cy="430435"/>
            <a:chOff x="6512794" y="3137134"/>
            <a:chExt cx="5679206" cy="43043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1ABFA3-0247-DE6D-AD31-F48E12D247E2}"/>
                </a:ext>
              </a:extLst>
            </p:cNvPr>
            <p:cNvSpPr txBox="1"/>
            <p:nvPr/>
          </p:nvSpPr>
          <p:spPr>
            <a:xfrm>
              <a:off x="8130448" y="3137134"/>
              <a:ext cx="40615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328,      793,   3989,     537,    3255,   269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6527D3B-06E3-C305-F875-C2097815DD61}"/>
                </a:ext>
              </a:extLst>
            </p:cNvPr>
            <p:cNvSpPr txBox="1"/>
            <p:nvPr/>
          </p:nvSpPr>
          <p:spPr>
            <a:xfrm>
              <a:off x="6512794" y="3167459"/>
              <a:ext cx="15226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>
                  <a:solidFill>
                    <a:schemeClr val="bg1"/>
                  </a:solidFill>
                </a:rPr>
                <a:t>Token Index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BB96B4-FE7B-ECF3-60EC-29392F9846EB}"/>
              </a:ext>
            </a:extLst>
          </p:cNvPr>
          <p:cNvGrpSpPr/>
          <p:nvPr/>
        </p:nvGrpSpPr>
        <p:grpSpPr>
          <a:xfrm>
            <a:off x="6544894" y="3622941"/>
            <a:ext cx="5277670" cy="2180813"/>
            <a:chOff x="6544894" y="3622941"/>
            <a:chExt cx="5277670" cy="218081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A92C6CC-51BD-B25F-000D-495DD283A320}"/>
                </a:ext>
              </a:extLst>
            </p:cNvPr>
            <p:cNvSpPr/>
            <p:nvPr/>
          </p:nvSpPr>
          <p:spPr>
            <a:xfrm>
              <a:off x="8264117" y="3622946"/>
              <a:ext cx="341518" cy="21808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4360C6-9B48-C56E-DB25-E5F692661EF8}"/>
                </a:ext>
              </a:extLst>
            </p:cNvPr>
            <p:cNvSpPr/>
            <p:nvPr/>
          </p:nvSpPr>
          <p:spPr>
            <a:xfrm>
              <a:off x="8907503" y="3622945"/>
              <a:ext cx="341518" cy="21808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82D2D66-4C57-F77C-7C60-148D9B7F131E}"/>
                </a:ext>
              </a:extLst>
            </p:cNvPr>
            <p:cNvSpPr/>
            <p:nvPr/>
          </p:nvSpPr>
          <p:spPr>
            <a:xfrm>
              <a:off x="9550889" y="3622944"/>
              <a:ext cx="341518" cy="218080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7CC217-973B-DAB6-2D01-9DA7BD620195}"/>
                </a:ext>
              </a:extLst>
            </p:cNvPr>
            <p:cNvSpPr/>
            <p:nvPr/>
          </p:nvSpPr>
          <p:spPr>
            <a:xfrm>
              <a:off x="10194275" y="3622943"/>
              <a:ext cx="341518" cy="218080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23AB35-5F3E-DEC5-1742-FA7A8CD0DA4B}"/>
                </a:ext>
              </a:extLst>
            </p:cNvPr>
            <p:cNvSpPr/>
            <p:nvPr/>
          </p:nvSpPr>
          <p:spPr>
            <a:xfrm>
              <a:off x="10837661" y="3622942"/>
              <a:ext cx="341518" cy="218080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D9F82E-D9F8-E3D7-A884-A4C9997DB5F3}"/>
                </a:ext>
              </a:extLst>
            </p:cNvPr>
            <p:cNvSpPr/>
            <p:nvPr/>
          </p:nvSpPr>
          <p:spPr>
            <a:xfrm>
              <a:off x="11481046" y="3622941"/>
              <a:ext cx="341518" cy="218080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14D013-65A4-2B07-2208-6E7DF8AB5332}"/>
                </a:ext>
              </a:extLst>
            </p:cNvPr>
            <p:cNvSpPr txBox="1"/>
            <p:nvPr/>
          </p:nvSpPr>
          <p:spPr>
            <a:xfrm>
              <a:off x="6544894" y="4135543"/>
              <a:ext cx="14276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>
                  <a:solidFill>
                    <a:schemeClr val="bg1"/>
                  </a:solidFill>
                </a:rPr>
                <a:t>Word Vectors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899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E7D0F-DE42-C73E-7204-FE4B50BBE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6421916" cy="1325563"/>
          </a:xfrm>
        </p:spPr>
        <p:txBody>
          <a:bodyPr>
            <a:normAutofit fontScale="90000"/>
          </a:bodyPr>
          <a:lstStyle/>
          <a:p>
            <a:r>
              <a:rPr lang="en-US"/>
              <a:t>Word Vector in Context: </a:t>
            </a:r>
            <a:br>
              <a:rPr lang="en-US"/>
            </a:br>
            <a:r>
              <a:rPr lang="en-US"/>
              <a:t>RNN /</a:t>
            </a:r>
            <a:r>
              <a:rPr lang="zh-CN" altLang="en-US"/>
              <a:t> </a:t>
            </a:r>
            <a:r>
              <a:rPr lang="en-US"/>
              <a:t>Transformers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2B03F-2332-605B-C1DA-CE03F4E14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9450"/>
            <a:ext cx="5375313" cy="4195763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Meaning of word depends on context, not always the same. </a:t>
            </a:r>
          </a:p>
          <a:p>
            <a:pPr lvl="1"/>
            <a:endParaRPr lang="en-US"/>
          </a:p>
          <a:p>
            <a:pPr lvl="1"/>
            <a:r>
              <a:rPr lang="en-US"/>
              <a:t>“</a:t>
            </a:r>
            <a:r>
              <a:rPr lang="en-US" altLang="zh-CN"/>
              <a:t>I </a:t>
            </a:r>
            <a:r>
              <a:rPr lang="en-US" altLang="zh-CN">
                <a:highlight>
                  <a:srgbClr val="0000FF"/>
                </a:highlight>
              </a:rPr>
              <a:t>b</a:t>
            </a:r>
            <a:r>
              <a:rPr lang="en-US">
                <a:highlight>
                  <a:srgbClr val="0000FF"/>
                </a:highlight>
              </a:rPr>
              <a:t>ook</a:t>
            </a:r>
            <a:r>
              <a:rPr lang="en-US"/>
              <a:t> a ticket to buy that </a:t>
            </a:r>
            <a:r>
              <a:rPr lang="en-US">
                <a:highlight>
                  <a:srgbClr val="FF0000"/>
                </a:highlight>
              </a:rPr>
              <a:t>book</a:t>
            </a:r>
            <a:r>
              <a:rPr lang="en-US"/>
              <a:t>.”</a:t>
            </a:r>
          </a:p>
          <a:p>
            <a:pPr lvl="1"/>
            <a:endParaRPr lang="en-US"/>
          </a:p>
          <a:p>
            <a:pPr lvl="1"/>
            <a:r>
              <a:rPr lang="en-US"/>
              <a:t>Word vectors should depend on context. </a:t>
            </a:r>
          </a:p>
          <a:p>
            <a:endParaRPr lang="en-US"/>
          </a:p>
          <a:p>
            <a:r>
              <a:rPr lang="en-US"/>
              <a:t>Transformers let each word “absorb” influence from other words to be “contextualized”</a:t>
            </a:r>
          </a:p>
        </p:txBody>
      </p:sp>
      <p:pic>
        <p:nvPicPr>
          <p:cNvPr id="5" name="Picture 4" descr="Diagram">
            <a:extLst>
              <a:ext uri="{FF2B5EF4-FFF2-40B4-BE49-F238E27FC236}">
                <a16:creationId xmlns:a16="http://schemas.microsoft.com/office/drawing/2014/main" id="{C44D7D84-D239-481A-F92F-418D9DD529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6" r="35946"/>
          <a:stretch/>
        </p:blipFill>
        <p:spPr>
          <a:xfrm>
            <a:off x="9219134" y="2001914"/>
            <a:ext cx="2972866" cy="4195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FCA81F-593A-C399-83F9-32F561ADB0FC}"/>
              </a:ext>
            </a:extLst>
          </p:cNvPr>
          <p:cNvSpPr txBox="1"/>
          <p:nvPr/>
        </p:nvSpPr>
        <p:spPr>
          <a:xfrm>
            <a:off x="6240008" y="6488668"/>
            <a:ext cx="282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I   love   cats   and   dogs  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BAD2FD-7BE8-F724-D964-AD1299897D8C}"/>
              </a:ext>
            </a:extLst>
          </p:cNvPr>
          <p:cNvGrpSpPr/>
          <p:nvPr/>
        </p:nvGrpSpPr>
        <p:grpSpPr>
          <a:xfrm>
            <a:off x="6344094" y="5545683"/>
            <a:ext cx="2606436" cy="824130"/>
            <a:chOff x="7794440" y="3622941"/>
            <a:chExt cx="4028124" cy="21808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B148AF-B562-136F-69D2-0E0336A394A0}"/>
                </a:ext>
              </a:extLst>
            </p:cNvPr>
            <p:cNvSpPr/>
            <p:nvPr/>
          </p:nvSpPr>
          <p:spPr>
            <a:xfrm>
              <a:off x="7794440" y="3622941"/>
              <a:ext cx="341517" cy="21808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3D2025-9A5F-51FE-666E-5849CB5F4298}"/>
                </a:ext>
              </a:extLst>
            </p:cNvPr>
            <p:cNvSpPr/>
            <p:nvPr/>
          </p:nvSpPr>
          <p:spPr>
            <a:xfrm>
              <a:off x="8531762" y="3622946"/>
              <a:ext cx="341517" cy="218080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77591C-4ADB-0DFD-926B-A9D0E7609BAB}"/>
                </a:ext>
              </a:extLst>
            </p:cNvPr>
            <p:cNvSpPr/>
            <p:nvPr/>
          </p:nvSpPr>
          <p:spPr>
            <a:xfrm>
              <a:off x="9269083" y="3622944"/>
              <a:ext cx="341517" cy="2180807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502C937-4CE5-C0FC-7581-85F08DE4DD75}"/>
                </a:ext>
              </a:extLst>
            </p:cNvPr>
            <p:cNvSpPr/>
            <p:nvPr/>
          </p:nvSpPr>
          <p:spPr>
            <a:xfrm>
              <a:off x="10006405" y="3622944"/>
              <a:ext cx="341517" cy="218080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A30BF1-F0BF-1311-2531-B4C0656CCE09}"/>
                </a:ext>
              </a:extLst>
            </p:cNvPr>
            <p:cNvSpPr/>
            <p:nvPr/>
          </p:nvSpPr>
          <p:spPr>
            <a:xfrm>
              <a:off x="10743727" y="3622941"/>
              <a:ext cx="341517" cy="2180807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CDF209-1260-247E-A409-EBB22BA5EBB5}"/>
                </a:ext>
              </a:extLst>
            </p:cNvPr>
            <p:cNvSpPr/>
            <p:nvPr/>
          </p:nvSpPr>
          <p:spPr>
            <a:xfrm>
              <a:off x="11481046" y="3622941"/>
              <a:ext cx="341518" cy="218080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AC1923-F1DB-30B9-8B51-59136149DAB0}"/>
              </a:ext>
            </a:extLst>
          </p:cNvPr>
          <p:cNvSpPr/>
          <p:nvPr/>
        </p:nvSpPr>
        <p:spPr>
          <a:xfrm>
            <a:off x="6240008" y="4602698"/>
            <a:ext cx="2828034" cy="824128"/>
          </a:xfrm>
          <a:prstGeom prst="roundRect">
            <a:avLst/>
          </a:prstGeom>
          <a:solidFill>
            <a:srgbClr val="D0EDFB"/>
          </a:solidFill>
          <a:ln w="38100">
            <a:solidFill>
              <a:srgbClr val="363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tx1"/>
                </a:solidFill>
              </a:rPr>
              <a:t>Transformer</a:t>
            </a:r>
          </a:p>
          <a:p>
            <a:pPr algn="ctr"/>
            <a:r>
              <a:rPr lang="en-US" altLang="zh-CN" b="1">
                <a:solidFill>
                  <a:schemeClr val="tx1"/>
                </a:solidFill>
              </a:rPr>
              <a:t>Block</a:t>
            </a:r>
            <a:endParaRPr lang="en-US" b="1">
              <a:solidFill>
                <a:schemeClr val="tx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90E3FA-A2CD-A7C2-3F5B-01AE6C0E87CB}"/>
              </a:ext>
            </a:extLst>
          </p:cNvPr>
          <p:cNvGrpSpPr/>
          <p:nvPr/>
        </p:nvGrpSpPr>
        <p:grpSpPr>
          <a:xfrm>
            <a:off x="6344094" y="3659712"/>
            <a:ext cx="2606436" cy="824130"/>
            <a:chOff x="7794440" y="3622941"/>
            <a:chExt cx="4028124" cy="218081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14F026B-B229-6FD3-0E73-E50A2CDDA833}"/>
                </a:ext>
              </a:extLst>
            </p:cNvPr>
            <p:cNvSpPr/>
            <p:nvPr/>
          </p:nvSpPr>
          <p:spPr>
            <a:xfrm>
              <a:off x="7794440" y="3622941"/>
              <a:ext cx="341517" cy="218080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C992D9-6CB5-A5EF-08F3-47FACB402766}"/>
                </a:ext>
              </a:extLst>
            </p:cNvPr>
            <p:cNvSpPr/>
            <p:nvPr/>
          </p:nvSpPr>
          <p:spPr>
            <a:xfrm>
              <a:off x="8531762" y="3622946"/>
              <a:ext cx="341517" cy="218080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0FFC37-E16C-1BBE-30CF-7EA032F52E66}"/>
                </a:ext>
              </a:extLst>
            </p:cNvPr>
            <p:cNvSpPr/>
            <p:nvPr/>
          </p:nvSpPr>
          <p:spPr>
            <a:xfrm>
              <a:off x="9269083" y="3622944"/>
              <a:ext cx="341517" cy="21808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A37FC50-1B45-F422-F672-F97C14BA9224}"/>
                </a:ext>
              </a:extLst>
            </p:cNvPr>
            <p:cNvSpPr/>
            <p:nvPr/>
          </p:nvSpPr>
          <p:spPr>
            <a:xfrm>
              <a:off x="10006405" y="3622944"/>
              <a:ext cx="341517" cy="218080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61379D9-8BA5-F641-13EA-2FDDC5B55372}"/>
                </a:ext>
              </a:extLst>
            </p:cNvPr>
            <p:cNvSpPr/>
            <p:nvPr/>
          </p:nvSpPr>
          <p:spPr>
            <a:xfrm>
              <a:off x="10743727" y="3622941"/>
              <a:ext cx="341517" cy="21808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429E49-74CB-1296-9544-5EAD3FDBC73E}"/>
                </a:ext>
              </a:extLst>
            </p:cNvPr>
            <p:cNvSpPr/>
            <p:nvPr/>
          </p:nvSpPr>
          <p:spPr>
            <a:xfrm>
              <a:off x="11481046" y="3622941"/>
              <a:ext cx="341518" cy="218080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0CF83AD-5C3E-3ABC-972E-E5381620DFD9}"/>
              </a:ext>
            </a:extLst>
          </p:cNvPr>
          <p:cNvSpPr/>
          <p:nvPr/>
        </p:nvSpPr>
        <p:spPr>
          <a:xfrm>
            <a:off x="6240008" y="2686188"/>
            <a:ext cx="2828034" cy="824128"/>
          </a:xfrm>
          <a:prstGeom prst="roundRect">
            <a:avLst/>
          </a:prstGeom>
          <a:solidFill>
            <a:srgbClr val="D0EDFB"/>
          </a:solidFill>
          <a:ln w="38100">
            <a:solidFill>
              <a:srgbClr val="363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tx1"/>
                </a:solidFill>
              </a:rPr>
              <a:t>Transformer</a:t>
            </a:r>
          </a:p>
          <a:p>
            <a:pPr algn="ctr"/>
            <a:r>
              <a:rPr lang="en-US" altLang="zh-CN" b="1">
                <a:solidFill>
                  <a:schemeClr val="tx1"/>
                </a:solidFill>
              </a:rPr>
              <a:t>Block</a:t>
            </a:r>
            <a:endParaRPr lang="en-US" b="1">
              <a:solidFill>
                <a:schemeClr val="tx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EB82BE9-C1B1-0790-9B78-8732E48083F0}"/>
              </a:ext>
            </a:extLst>
          </p:cNvPr>
          <p:cNvGrpSpPr/>
          <p:nvPr/>
        </p:nvGrpSpPr>
        <p:grpSpPr>
          <a:xfrm>
            <a:off x="6350807" y="1762057"/>
            <a:ext cx="2606436" cy="824130"/>
            <a:chOff x="7794440" y="3622941"/>
            <a:chExt cx="4028124" cy="218081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FB303EB-658E-C8EE-12AE-8DEC5645949F}"/>
                </a:ext>
              </a:extLst>
            </p:cNvPr>
            <p:cNvSpPr/>
            <p:nvPr/>
          </p:nvSpPr>
          <p:spPr>
            <a:xfrm>
              <a:off x="7794440" y="3622941"/>
              <a:ext cx="341517" cy="218080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CD7FD85-FEE7-AA23-8475-330FC66DBEDC}"/>
                </a:ext>
              </a:extLst>
            </p:cNvPr>
            <p:cNvSpPr/>
            <p:nvPr/>
          </p:nvSpPr>
          <p:spPr>
            <a:xfrm>
              <a:off x="8531762" y="3622946"/>
              <a:ext cx="341517" cy="218080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F6A4B51-7D8D-434F-A532-83EF48AE92A5}"/>
                </a:ext>
              </a:extLst>
            </p:cNvPr>
            <p:cNvSpPr/>
            <p:nvPr/>
          </p:nvSpPr>
          <p:spPr>
            <a:xfrm>
              <a:off x="9269083" y="3622944"/>
              <a:ext cx="341517" cy="218080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B5C31AE-558E-4EC2-CD18-1E50A77AAB8E}"/>
                </a:ext>
              </a:extLst>
            </p:cNvPr>
            <p:cNvSpPr/>
            <p:nvPr/>
          </p:nvSpPr>
          <p:spPr>
            <a:xfrm>
              <a:off x="10006405" y="3622944"/>
              <a:ext cx="341517" cy="218080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A059562-16D3-1CAA-BB6F-8B51085ACCBD}"/>
                </a:ext>
              </a:extLst>
            </p:cNvPr>
            <p:cNvSpPr/>
            <p:nvPr/>
          </p:nvSpPr>
          <p:spPr>
            <a:xfrm>
              <a:off x="10743727" y="3622941"/>
              <a:ext cx="341517" cy="218080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296C7B6-A66D-F115-8B3E-2AFF3F1D9FD8}"/>
                </a:ext>
              </a:extLst>
            </p:cNvPr>
            <p:cNvSpPr/>
            <p:nvPr/>
          </p:nvSpPr>
          <p:spPr>
            <a:xfrm>
              <a:off x="11481046" y="3622941"/>
              <a:ext cx="341518" cy="21808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0151ACF-8CDF-70F1-1CB8-B3A2C0F80833}"/>
              </a:ext>
            </a:extLst>
          </p:cNvPr>
          <p:cNvGrpSpPr/>
          <p:nvPr/>
        </p:nvGrpSpPr>
        <p:grpSpPr>
          <a:xfrm>
            <a:off x="6571789" y="677654"/>
            <a:ext cx="2157758" cy="935007"/>
            <a:chOff x="9695747" y="596338"/>
            <a:chExt cx="2157758" cy="935007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47A9663-3F3E-A9C5-3209-7E9557933D4E}"/>
                </a:ext>
              </a:extLst>
            </p:cNvPr>
            <p:cNvCxnSpPr/>
            <p:nvPr/>
          </p:nvCxnSpPr>
          <p:spPr>
            <a:xfrm flipV="1">
              <a:off x="10760728" y="1090670"/>
              <a:ext cx="0" cy="440675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5A699BC-6705-1A83-01E8-74BD9AD88C8C}"/>
                </a:ext>
              </a:extLst>
            </p:cNvPr>
            <p:cNvSpPr txBox="1"/>
            <p:nvPr/>
          </p:nvSpPr>
          <p:spPr>
            <a:xfrm>
              <a:off x="9695747" y="596338"/>
              <a:ext cx="2157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>
                  <a:solidFill>
                    <a:schemeClr val="bg1"/>
                  </a:solidFill>
                </a:rPr>
                <a:t>N layers …… 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0C79C0C-A037-BEAA-A68B-2B9DBC20C632}"/>
              </a:ext>
            </a:extLst>
          </p:cNvPr>
          <p:cNvSpPr txBox="1"/>
          <p:nvPr/>
        </p:nvSpPr>
        <p:spPr>
          <a:xfrm>
            <a:off x="9268991" y="6197676"/>
            <a:ext cx="297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</a:rPr>
              <a:t>More on attention later…</a:t>
            </a:r>
          </a:p>
        </p:txBody>
      </p:sp>
    </p:spTree>
    <p:extLst>
      <p:ext uri="{BB962C8B-B14F-4D97-AF65-F5344CB8AC3E}">
        <p14:creationId xmlns:p14="http://schemas.microsoft.com/office/powerpoint/2010/main" val="71778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23" grpId="0" animBg="1"/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03B86-EB97-034D-5C05-1A0B84EEA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Learning Word Vectors: </a:t>
            </a:r>
            <a:br>
              <a:rPr lang="en-US"/>
            </a:br>
            <a:r>
              <a:rPr lang="en-US"/>
              <a:t>GPT &amp; BERT &amp; CLIP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F74D4-297F-086B-B6FD-B7CB3D58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9450"/>
            <a:ext cx="5263937" cy="4195763"/>
          </a:xfrm>
        </p:spPr>
        <p:txBody>
          <a:bodyPr/>
          <a:lstStyle/>
          <a:p>
            <a:r>
              <a:rPr lang="en-US"/>
              <a:t>Self-supervised learning of word representation</a:t>
            </a:r>
          </a:p>
          <a:p>
            <a:pPr lvl="1"/>
            <a:endParaRPr lang="en-US"/>
          </a:p>
          <a:p>
            <a:pPr lvl="1"/>
            <a:r>
              <a:rPr lang="en-US"/>
              <a:t>Predicting missing / next words in a sentence. (BERT, GPT)</a:t>
            </a:r>
          </a:p>
          <a:p>
            <a:pPr lvl="1"/>
            <a:endParaRPr lang="en-US"/>
          </a:p>
          <a:p>
            <a:pPr lvl="1"/>
            <a:r>
              <a:rPr lang="en-US" altLang="zh-CN"/>
              <a:t>Contrastive Learning, matching image and text. (CLIP)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FED62-00D4-300B-F518-D21F3C22774C}"/>
              </a:ext>
            </a:extLst>
          </p:cNvPr>
          <p:cNvSpPr txBox="1"/>
          <p:nvPr/>
        </p:nvSpPr>
        <p:spPr>
          <a:xfrm>
            <a:off x="6331945" y="6492240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hlinkClick r:id="rId2"/>
              </a:rPr>
              <a:t>MLM — Sentence-Transformers documentation (sbert.net)</a:t>
            </a:r>
            <a:endParaRPr lang="en-US"/>
          </a:p>
        </p:txBody>
      </p:sp>
      <p:pic>
        <p:nvPicPr>
          <p:cNvPr id="9218" name="Picture 2" descr="MLM working">
            <a:extLst>
              <a:ext uri="{FF2B5EF4-FFF2-40B4-BE49-F238E27FC236}">
                <a16:creationId xmlns:a16="http://schemas.microsoft.com/office/drawing/2014/main" id="{F44485D4-0FA7-E8E8-B87A-5864579C6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37" y="2473028"/>
            <a:ext cx="6089863" cy="31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7B42FA-22F0-98B9-AA3A-9A0EF53D5ABE}"/>
              </a:ext>
            </a:extLst>
          </p:cNvPr>
          <p:cNvSpPr txBox="1"/>
          <p:nvPr/>
        </p:nvSpPr>
        <p:spPr>
          <a:xfrm>
            <a:off x="7197212" y="1605242"/>
            <a:ext cx="4621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Downstream Classifier can decode: </a:t>
            </a:r>
          </a:p>
          <a:p>
            <a:r>
              <a:rPr lang="en-US" sz="2000">
                <a:solidFill>
                  <a:schemeClr val="bg1"/>
                </a:solidFill>
              </a:rPr>
              <a:t>Part of speech, Sentiment, …</a:t>
            </a:r>
          </a:p>
        </p:txBody>
      </p:sp>
    </p:spTree>
    <p:extLst>
      <p:ext uri="{BB962C8B-B14F-4D97-AF65-F5344CB8AC3E}">
        <p14:creationId xmlns:p14="http://schemas.microsoft.com/office/powerpoint/2010/main" val="10848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40368-53BE-EBAA-9FF8-5F2C27078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F7B76-1555-55FC-BD1A-CDA47B042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Understanding BERT - NLP - GeeksforGeeks">
            <a:extLst>
              <a:ext uri="{FF2B5EF4-FFF2-40B4-BE49-F238E27FC236}">
                <a16:creationId xmlns:a16="http://schemas.microsoft.com/office/drawing/2014/main" id="{38D4E2E7-3BC2-732E-A1DC-3C8544E28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0"/>
            <a:ext cx="9348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104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080E2-4547-AF49-3E6D-6180A7EA9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Joint Representation for Vision and Language : CLIP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EC322-FD09-F3D3-3CFD-CC01D0CE8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2650" y="1949450"/>
            <a:ext cx="3833870" cy="4195763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Learn a joint encoding space for text caption and image </a:t>
            </a:r>
          </a:p>
          <a:p>
            <a:endParaRPr lang="en-US"/>
          </a:p>
          <a:p>
            <a:r>
              <a:rPr lang="en-US"/>
              <a:t>Maximize representation similarity between an image and its caption. </a:t>
            </a:r>
          </a:p>
          <a:p>
            <a:endParaRPr lang="en-US"/>
          </a:p>
          <a:p>
            <a:r>
              <a:rPr lang="en-US"/>
              <a:t>Minimize other pairs</a:t>
            </a:r>
          </a:p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9EE4F16-0CF7-0976-5C13-1496173482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A33C4-7F30-D275-1F9E-815E288F3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39281"/>
            <a:ext cx="6910723" cy="4908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D3672-CB7F-5ADA-52A3-0C147C144BE8}"/>
              </a:ext>
            </a:extLst>
          </p:cNvPr>
          <p:cNvSpPr txBox="1"/>
          <p:nvPr/>
        </p:nvSpPr>
        <p:spPr>
          <a:xfrm>
            <a:off x="2536723" y="3970390"/>
            <a:ext cx="1514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Vision Transformer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AB2AA5-AC53-A31F-D083-7C8CBBBD71FE}"/>
              </a:ext>
            </a:extLst>
          </p:cNvPr>
          <p:cNvSpPr txBox="1"/>
          <p:nvPr/>
        </p:nvSpPr>
        <p:spPr>
          <a:xfrm>
            <a:off x="2536723" y="2001274"/>
            <a:ext cx="151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Transformer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4BA79-CD7F-A9A5-82BD-99CF5C2E55CD}"/>
              </a:ext>
            </a:extLst>
          </p:cNvPr>
          <p:cNvSpPr txBox="1"/>
          <p:nvPr/>
        </p:nvSpPr>
        <p:spPr>
          <a:xfrm>
            <a:off x="10021914" y="6479407"/>
            <a:ext cx="2074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CLIP paper 2021</a:t>
            </a:r>
          </a:p>
        </p:txBody>
      </p:sp>
    </p:spTree>
    <p:extLst>
      <p:ext uri="{BB962C8B-B14F-4D97-AF65-F5344CB8AC3E}">
        <p14:creationId xmlns:p14="http://schemas.microsoft.com/office/powerpoint/2010/main" val="239047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19B077-A8B1-4042-B080-88DA69FB9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6" y="1250592"/>
            <a:ext cx="2926080" cy="29260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99E062-CF84-843B-C8AB-099B6111C21D}"/>
              </a:ext>
            </a:extLst>
          </p:cNvPr>
          <p:cNvSpPr txBox="1"/>
          <p:nvPr/>
        </p:nvSpPr>
        <p:spPr>
          <a:xfrm>
            <a:off x="5016715" y="2177275"/>
            <a:ext cx="55226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Could be a model of imagination.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6985FC-B0D4-BC79-FCD7-A72AD9FD17FF}"/>
              </a:ext>
            </a:extLst>
          </p:cNvPr>
          <p:cNvSpPr txBox="1"/>
          <p:nvPr/>
        </p:nvSpPr>
        <p:spPr>
          <a:xfrm>
            <a:off x="4780843" y="993421"/>
            <a:ext cx="5707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Why should we care?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7F88C-506B-D846-CB36-04B6D2E171A3}"/>
              </a:ext>
            </a:extLst>
          </p:cNvPr>
          <p:cNvSpPr txBox="1"/>
          <p:nvPr/>
        </p:nvSpPr>
        <p:spPr>
          <a:xfrm>
            <a:off x="4042902" y="3374365"/>
            <a:ext cx="74703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Similar techniques could be used to generate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</a:rPr>
              <a:t>any number of things (e.g. neural data).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A550B5-9FEB-69E7-F4A3-DF2FFB891ACD}"/>
              </a:ext>
            </a:extLst>
          </p:cNvPr>
          <p:cNvSpPr txBox="1"/>
          <p:nvPr/>
        </p:nvSpPr>
        <p:spPr>
          <a:xfrm>
            <a:off x="7078665" y="4965829"/>
            <a:ext cx="15568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It’s </a:t>
            </a:r>
            <a:r>
              <a:rPr lang="en-US" sz="3000" i="1" dirty="0">
                <a:solidFill>
                  <a:schemeClr val="bg1"/>
                </a:solidFill>
              </a:rPr>
              <a:t>cool!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73E3A9-313D-04B5-EA66-A3902D514921}"/>
              </a:ext>
            </a:extLst>
          </p:cNvPr>
          <p:cNvSpPr txBox="1"/>
          <p:nvPr/>
        </p:nvSpPr>
        <p:spPr>
          <a:xfrm>
            <a:off x="400757" y="4701826"/>
            <a:ext cx="31439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"a lovely cat running in the desert in Van Gogh style, trending art."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45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6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65F3F-1787-9A2E-A4A9-881DC3A47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Text Sequence Encoding : CLIP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3E3C8-A031-AF8A-17EB-6E7BB6F51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  <a:p>
            <a:r>
              <a:rPr lang="fr-FR" b="1"/>
              <a:t>Version</a:t>
            </a:r>
            <a:r>
              <a:rPr lang="fr-FR"/>
              <a:t>: CLIP </a:t>
            </a:r>
            <a:r>
              <a:rPr lang="fr-FR" err="1"/>
              <a:t>ViT-L</a:t>
            </a:r>
            <a:r>
              <a:rPr lang="fr-FR"/>
              <a:t>/14 </a:t>
            </a:r>
            <a:r>
              <a:rPr lang="fr-FR" err="1"/>
              <a:t>text</a:t>
            </a:r>
            <a:r>
              <a:rPr lang="fr-FR"/>
              <a:t> encoder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70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D9093-3AB9-A844-0F40-4333A4253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91381"/>
          </a:xfrm>
        </p:spPr>
        <p:txBody>
          <a:bodyPr/>
          <a:lstStyle/>
          <a:p>
            <a:r>
              <a:rPr lang="en-US"/>
              <a:t>Choice of text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B1525-E0CD-8B73-3A44-A25BD35A1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342"/>
            <a:ext cx="10515600" cy="5152103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/>
              <a:t>Encoder in Stable Diffusion: pre-trained  </a:t>
            </a:r>
            <a:r>
              <a:rPr lang="fr-FR"/>
              <a:t>CLIP </a:t>
            </a:r>
            <a:r>
              <a:rPr lang="fr-FR" err="1"/>
              <a:t>ViT-L</a:t>
            </a:r>
            <a:r>
              <a:rPr lang="fr-FR"/>
              <a:t>/14 </a:t>
            </a:r>
            <a:r>
              <a:rPr lang="fr-FR" err="1"/>
              <a:t>text</a:t>
            </a:r>
            <a:r>
              <a:rPr lang="fr-FR"/>
              <a:t> encoder</a:t>
            </a:r>
            <a:endParaRPr lang="en-US" altLang="zh-CN"/>
          </a:p>
          <a:p>
            <a:pPr lvl="1"/>
            <a:endParaRPr lang="en-US" altLang="zh-CN"/>
          </a:p>
          <a:p>
            <a:r>
              <a:rPr lang="en-US" altLang="zh-CN"/>
              <a:t>Word vector can be randomly initialized and learned online. </a:t>
            </a:r>
          </a:p>
          <a:p>
            <a:endParaRPr lang="en-US"/>
          </a:p>
          <a:p>
            <a:r>
              <a:rPr lang="en-US"/>
              <a:t>Representing other conditional signal</a:t>
            </a:r>
            <a:r>
              <a:rPr lang="en-US" altLang="zh-CN"/>
              <a:t>s</a:t>
            </a:r>
          </a:p>
          <a:p>
            <a:pPr lvl="1"/>
            <a:endParaRPr lang="en-US"/>
          </a:p>
          <a:p>
            <a:pPr lvl="1"/>
            <a:r>
              <a:rPr lang="en-US"/>
              <a:t>Object categories (e.g. Shark, Trout, etc.): </a:t>
            </a:r>
          </a:p>
          <a:p>
            <a:pPr lvl="2"/>
            <a:r>
              <a:rPr lang="en-US"/>
              <a:t>1 vector per class</a:t>
            </a:r>
          </a:p>
          <a:p>
            <a:pPr lvl="2"/>
            <a:endParaRPr lang="en-US"/>
          </a:p>
          <a:p>
            <a:pPr lvl="1"/>
            <a:r>
              <a:rPr lang="en-US"/>
              <a:t>Face attributes (e.g. {female, blonde hair, with glasses, …}, {male, short hair, dark skin}): </a:t>
            </a:r>
          </a:p>
          <a:p>
            <a:pPr lvl="2"/>
            <a:r>
              <a:rPr lang="en-US"/>
              <a:t>set of vectors, 1 vector per attributes</a:t>
            </a:r>
          </a:p>
          <a:p>
            <a:pPr lvl="1"/>
            <a:endParaRPr lang="en-US"/>
          </a:p>
          <a:p>
            <a:r>
              <a:rPr lang="en-US"/>
              <a:t>Time to be creative!! </a:t>
            </a:r>
          </a:p>
        </p:txBody>
      </p:sp>
    </p:spTree>
    <p:extLst>
      <p:ext uri="{BB962C8B-B14F-4D97-AF65-F5344CB8AC3E}">
        <p14:creationId xmlns:p14="http://schemas.microsoft.com/office/powerpoint/2010/main" val="314739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89284-3622-0111-9642-E9BB8AF9D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Conditional Diffusion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84A042-6B2B-7FB8-E731-DBF11604A4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/>
                  <a:t>Instead of sampling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/>
                  <a:t>, sampling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/>
              </a:p>
              <a:p>
                <a:r>
                  <a:rPr lang="en-US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/>
                  <a:t> is an image, examples: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/>
                  <a:t> is an object category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generating images of that object (cf. </a:t>
                </a:r>
                <a:r>
                  <a:rPr lang="en-US" err="1"/>
                  <a:t>BigGAN</a:t>
                </a:r>
                <a:r>
                  <a:rPr lang="en-US"/>
                  <a:t>)</a:t>
                </a:r>
                <a:endParaRPr lang="en-US" b="0" i="1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/>
                  <a:t> is text prompt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generating images corresponding to a prompt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/>
                  <a:t> is an image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generating similar images with variation.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/>
                  <a:t> is a semantic map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generating images with spatially different semantic content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/>
                  <a:t> is part of an image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generating inpainting or </a:t>
                </a:r>
                <a:r>
                  <a:rPr lang="en-US" err="1"/>
                  <a:t>outpainting</a:t>
                </a:r>
                <a:r>
                  <a:rPr lang="en-US"/>
                  <a:t> given the context.  </a:t>
                </a:r>
              </a:p>
              <a:p>
                <a:pPr marL="457200" lvl="1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84A042-6B2B-7FB8-E731-DBF11604A4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1453" r="-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00691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01264-3287-2694-3C39-5628920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text affect diffusion?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0C928-B486-62A1-5B95-7567C10A80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Incoming </a:t>
            </a:r>
            <a:r>
              <a:rPr lang="en-US" b="1"/>
              <a:t>Cross Attention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9EB73C-3D05-609F-F952-CAFEFDA8C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626" y="3706358"/>
            <a:ext cx="1109258" cy="156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179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1E2D200-2996-292A-D567-4A49DDCE58B0}"/>
              </a:ext>
            </a:extLst>
          </p:cNvPr>
          <p:cNvGrpSpPr/>
          <p:nvPr/>
        </p:nvGrpSpPr>
        <p:grpSpPr>
          <a:xfrm>
            <a:off x="276340" y="1865344"/>
            <a:ext cx="5522164" cy="707886"/>
            <a:chOff x="6504955" y="2224506"/>
            <a:chExt cx="5522164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005F2B-635B-1EB3-FBF3-01B2712E7D38}"/>
                </a:ext>
              </a:extLst>
            </p:cNvPr>
            <p:cNvSpPr txBox="1"/>
            <p:nvPr/>
          </p:nvSpPr>
          <p:spPr>
            <a:xfrm>
              <a:off x="8270367" y="2468334"/>
              <a:ext cx="3756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I   love   cats   and   dogs  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DD32A4-9AAE-8C0D-9B4C-9BA554546C35}"/>
                </a:ext>
              </a:extLst>
            </p:cNvPr>
            <p:cNvSpPr txBox="1"/>
            <p:nvPr/>
          </p:nvSpPr>
          <p:spPr>
            <a:xfrm>
              <a:off x="6504955" y="2224506"/>
              <a:ext cx="15074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>
                  <a:solidFill>
                    <a:schemeClr val="bg1"/>
                  </a:solidFill>
                </a:rPr>
                <a:t>Original sentence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EF8ABEB-CA17-0E2D-583E-61F15E945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Origin of </a:t>
            </a:r>
            <a:r>
              <a:rPr lang="en-US"/>
              <a:t>Attention: </a:t>
            </a:r>
            <a:br>
              <a:rPr lang="en-US"/>
            </a:br>
            <a:r>
              <a:rPr lang="en-US"/>
              <a:t>Machine Translation (Seq2Seq)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3C25B-6418-6D37-7017-91500CC97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47199"/>
            <a:ext cx="10515600" cy="1096454"/>
          </a:xfrm>
        </p:spPr>
        <p:txBody>
          <a:bodyPr/>
          <a:lstStyle/>
          <a:p>
            <a:r>
              <a:rPr lang="en-US"/>
              <a:t>Use </a:t>
            </a:r>
            <a:r>
              <a:rPr lang="en-US" b="1"/>
              <a:t>Attention</a:t>
            </a:r>
            <a:r>
              <a:rPr lang="en-US"/>
              <a:t> to retrieve useful info from a batch of vectors. </a:t>
            </a:r>
          </a:p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8BB4B3F-47F0-2122-3305-50A1CCF1FA6C}"/>
              </a:ext>
            </a:extLst>
          </p:cNvPr>
          <p:cNvGrpSpPr/>
          <p:nvPr/>
        </p:nvGrpSpPr>
        <p:grpSpPr>
          <a:xfrm>
            <a:off x="75573" y="2639631"/>
            <a:ext cx="5518376" cy="1376530"/>
            <a:chOff x="6304188" y="3564499"/>
            <a:chExt cx="5518376" cy="13765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99DA59F-EE7E-60D1-03CE-55478D70E9D5}"/>
                    </a:ext>
                  </a:extLst>
                </p:cNvPr>
                <p:cNvSpPr/>
                <p:nvPr/>
              </p:nvSpPr>
              <p:spPr>
                <a:xfrm>
                  <a:off x="8264117" y="3622946"/>
                  <a:ext cx="341518" cy="131808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99DA59F-EE7E-60D1-03CE-55478D70E9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4117" y="3622946"/>
                  <a:ext cx="341518" cy="1318083"/>
                </a:xfrm>
                <a:prstGeom prst="rect">
                  <a:avLst/>
                </a:prstGeom>
                <a:blipFill>
                  <a:blip r:embed="rId2"/>
                  <a:stretch>
                    <a:fillRect l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C85D16A0-1D6B-CFF2-6DA2-02319786335D}"/>
                    </a:ext>
                  </a:extLst>
                </p:cNvPr>
                <p:cNvSpPr/>
                <p:nvPr/>
              </p:nvSpPr>
              <p:spPr>
                <a:xfrm>
                  <a:off x="8907503" y="3622945"/>
                  <a:ext cx="341518" cy="1318083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C85D16A0-1D6B-CFF2-6DA2-0231978633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07503" y="3622945"/>
                  <a:ext cx="341518" cy="1318083"/>
                </a:xfrm>
                <a:prstGeom prst="rect">
                  <a:avLst/>
                </a:prstGeom>
                <a:blipFill>
                  <a:blip r:embed="rId3"/>
                  <a:stretch>
                    <a:fillRect l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74242CE-68FD-DA22-231E-2C1EF65BFC34}"/>
                    </a:ext>
                  </a:extLst>
                </p:cNvPr>
                <p:cNvSpPr/>
                <p:nvPr/>
              </p:nvSpPr>
              <p:spPr>
                <a:xfrm>
                  <a:off x="9550889" y="3622944"/>
                  <a:ext cx="341518" cy="1318083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74242CE-68FD-DA22-231E-2C1EF65BFC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0889" y="3622944"/>
                  <a:ext cx="341518" cy="1318083"/>
                </a:xfrm>
                <a:prstGeom prst="rect">
                  <a:avLst/>
                </a:prstGeom>
                <a:blipFill>
                  <a:blip r:embed="rId4"/>
                  <a:stretch>
                    <a:fillRect l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173CD96-A556-8017-153D-19C9D16606B4}"/>
                    </a:ext>
                  </a:extLst>
                </p:cNvPr>
                <p:cNvSpPr/>
                <p:nvPr/>
              </p:nvSpPr>
              <p:spPr>
                <a:xfrm>
                  <a:off x="10194275" y="3622943"/>
                  <a:ext cx="341518" cy="1318083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173CD96-A556-8017-153D-19C9D16606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94275" y="3622943"/>
                  <a:ext cx="341518" cy="1318083"/>
                </a:xfrm>
                <a:prstGeom prst="rect">
                  <a:avLst/>
                </a:prstGeom>
                <a:blipFill>
                  <a:blip r:embed="rId5"/>
                  <a:stretch>
                    <a:fillRect l="-51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E6DB06A-FE95-B695-DF20-7A284AB2F3C8}"/>
                    </a:ext>
                  </a:extLst>
                </p:cNvPr>
                <p:cNvSpPr/>
                <p:nvPr/>
              </p:nvSpPr>
              <p:spPr>
                <a:xfrm>
                  <a:off x="10837661" y="3622942"/>
                  <a:ext cx="341518" cy="1318083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E6DB06A-FE95-B695-DF20-7A284AB2F3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37661" y="3622942"/>
                  <a:ext cx="341518" cy="1318083"/>
                </a:xfrm>
                <a:prstGeom prst="rect">
                  <a:avLst/>
                </a:prstGeom>
                <a:blipFill>
                  <a:blip r:embed="rId6"/>
                  <a:stretch>
                    <a:fillRect l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A7F44FB-AAEA-AAE4-0C41-BDD7FD01984D}"/>
                    </a:ext>
                  </a:extLst>
                </p:cNvPr>
                <p:cNvSpPr/>
                <p:nvPr/>
              </p:nvSpPr>
              <p:spPr>
                <a:xfrm>
                  <a:off x="11481046" y="3622941"/>
                  <a:ext cx="341518" cy="1318083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EA7F44FB-AAEA-AAE4-0C41-BDD7FD0198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1046" y="3622941"/>
                  <a:ext cx="341518" cy="1318083"/>
                </a:xfrm>
                <a:prstGeom prst="rect">
                  <a:avLst/>
                </a:prstGeom>
                <a:blipFill>
                  <a:blip r:embed="rId7"/>
                  <a:stretch>
                    <a:fillRect l="-51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6A5A69-6033-389B-0126-F094B7A71418}"/>
                </a:ext>
              </a:extLst>
            </p:cNvPr>
            <p:cNvSpPr txBox="1"/>
            <p:nvPr/>
          </p:nvSpPr>
          <p:spPr>
            <a:xfrm>
              <a:off x="6304188" y="3564499"/>
              <a:ext cx="168944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>
                  <a:solidFill>
                    <a:schemeClr val="bg1"/>
                  </a:solidFill>
                </a:rPr>
                <a:t>Encoder hidden state</a:t>
              </a:r>
            </a:p>
            <a:p>
              <a:pPr algn="r"/>
              <a:r>
                <a:rPr lang="en-US" sz="2000" b="1">
                  <a:solidFill>
                    <a:schemeClr val="bg1"/>
                  </a:solidFill>
                </a:rPr>
                <a:t>(Word Vectors)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D3E31BC-9481-2720-E054-47BC54300F7D}"/>
              </a:ext>
            </a:extLst>
          </p:cNvPr>
          <p:cNvSpPr txBox="1"/>
          <p:nvPr/>
        </p:nvSpPr>
        <p:spPr>
          <a:xfrm>
            <a:off x="8512366" y="6858000"/>
            <a:ext cx="2688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0" i="0">
                <a:solidFill>
                  <a:srgbClr val="E8EAED"/>
                </a:solidFill>
                <a:effectLst/>
                <a:latin typeface="arial" panose="020B0604020202020204" pitchFamily="34" charset="0"/>
              </a:rPr>
              <a:t>我爱猫咪和狗狗。</a:t>
            </a:r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1627C2-6D84-2318-0853-1F194B96B03F}"/>
              </a:ext>
            </a:extLst>
          </p:cNvPr>
          <p:cNvSpPr txBox="1"/>
          <p:nvPr/>
        </p:nvSpPr>
        <p:spPr>
          <a:xfrm>
            <a:off x="3898196" y="6858000"/>
            <a:ext cx="4046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400" b="0" i="0" u="none" strike="noStrike" cap="none" normalizeH="0" baseline="0">
                <a:ln>
                  <a:noFill/>
                </a:ln>
                <a:solidFill>
                  <a:srgbClr val="E8EAED"/>
                </a:solidFill>
                <a:effectLst/>
                <a:highlight>
                  <a:srgbClr val="FF0000"/>
                </a:highlight>
                <a:latin typeface="+mj-lt"/>
                <a:ea typeface="inherit"/>
              </a:rPr>
              <a:t>J'adore</a:t>
            </a:r>
            <a:r>
              <a:rPr kumimoji="0" lang="fr-FR" altLang="en-US" sz="2400" b="0" i="0" u="none" strike="noStrike" cap="none" normalizeH="0" baseline="0">
                <a:ln>
                  <a:noFill/>
                </a:ln>
                <a:solidFill>
                  <a:srgbClr val="E8EAED"/>
                </a:solidFill>
                <a:effectLst/>
                <a:latin typeface="+mj-lt"/>
                <a:ea typeface="inherit"/>
              </a:rPr>
              <a:t> </a:t>
            </a:r>
            <a:r>
              <a:rPr kumimoji="0" lang="fr-FR" altLang="en-US" sz="2400" b="0" i="0" u="none" strike="noStrike" cap="none" normalizeH="0" baseline="0">
                <a:ln>
                  <a:noFill/>
                </a:ln>
                <a:solidFill>
                  <a:srgbClr val="E8EAED"/>
                </a:solidFill>
                <a:effectLst/>
                <a:highlight>
                  <a:srgbClr val="363B97"/>
                </a:highlight>
                <a:latin typeface="+mj-lt"/>
                <a:ea typeface="inherit"/>
              </a:rPr>
              <a:t>les</a:t>
            </a:r>
            <a:r>
              <a:rPr kumimoji="0" lang="fr-FR" altLang="en-US" sz="2400" b="0" i="0" u="none" strike="noStrike" cap="none" normalizeH="0" baseline="0">
                <a:ln>
                  <a:noFill/>
                </a:ln>
                <a:solidFill>
                  <a:srgbClr val="E8EAED"/>
                </a:solidFill>
                <a:effectLst/>
                <a:latin typeface="+mj-lt"/>
                <a:ea typeface="inherit"/>
              </a:rPr>
              <a:t> chats et les chiens.</a:t>
            </a:r>
            <a:r>
              <a:rPr kumimoji="0" lang="fr-FR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endParaRPr kumimoji="0" lang="fr-FR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7AAAD055-8514-3490-5FB2-CFAEA9F3C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A987B0-EBAA-A40F-045F-FD73F5F3896B}"/>
                  </a:ext>
                </a:extLst>
              </p:cNvPr>
              <p:cNvSpPr/>
              <p:nvPr/>
            </p:nvSpPr>
            <p:spPr>
              <a:xfrm>
                <a:off x="7152956" y="2698073"/>
                <a:ext cx="341518" cy="131808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A987B0-EBAA-A40F-045F-FD73F5F389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956" y="2698073"/>
                <a:ext cx="341518" cy="1318083"/>
              </a:xfrm>
              <a:prstGeom prst="rect">
                <a:avLst/>
              </a:prstGeom>
              <a:blipFill>
                <a:blip r:embed="rId8"/>
                <a:stretch>
                  <a:fillRect l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9FA211D7-C525-1F07-2D5C-688791BE20F2}"/>
              </a:ext>
            </a:extLst>
          </p:cNvPr>
          <p:cNvGrpSpPr/>
          <p:nvPr/>
        </p:nvGrpSpPr>
        <p:grpSpPr>
          <a:xfrm>
            <a:off x="2132896" y="4026574"/>
            <a:ext cx="5215355" cy="1117667"/>
            <a:chOff x="2132896" y="4026574"/>
            <a:chExt cx="5215355" cy="111766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F7D1951-BB3B-5F2F-3BF9-AEABD9363147}"/>
                </a:ext>
              </a:extLst>
            </p:cNvPr>
            <p:cNvSpPr/>
            <p:nvPr/>
          </p:nvSpPr>
          <p:spPr>
            <a:xfrm>
              <a:off x="2132896" y="4026574"/>
              <a:ext cx="5215355" cy="1117667"/>
            </a:xfrm>
            <a:custGeom>
              <a:avLst/>
              <a:gdLst>
                <a:gd name="connsiteX0" fmla="*/ 5122843 w 5306764"/>
                <a:gd name="connsiteY0" fmla="*/ 66257 h 421563"/>
                <a:gd name="connsiteX1" fmla="*/ 5078776 w 5306764"/>
                <a:gd name="connsiteY1" fmla="*/ 176426 h 421563"/>
                <a:gd name="connsiteX2" fmla="*/ 2864385 w 5306764"/>
                <a:gd name="connsiteY2" fmla="*/ 418797 h 421563"/>
                <a:gd name="connsiteX3" fmla="*/ 0 w 5306764"/>
                <a:gd name="connsiteY3" fmla="*/ 156 h 421563"/>
                <a:gd name="connsiteX0" fmla="*/ 5122843 w 5148465"/>
                <a:gd name="connsiteY0" fmla="*/ 66257 h 431003"/>
                <a:gd name="connsiteX1" fmla="*/ 4230477 w 5148465"/>
                <a:gd name="connsiteY1" fmla="*/ 363713 h 431003"/>
                <a:gd name="connsiteX2" fmla="*/ 2864385 w 5148465"/>
                <a:gd name="connsiteY2" fmla="*/ 418797 h 431003"/>
                <a:gd name="connsiteX3" fmla="*/ 0 w 5148465"/>
                <a:gd name="connsiteY3" fmla="*/ 156 h 431003"/>
                <a:gd name="connsiteX0" fmla="*/ 5122843 w 5154873"/>
                <a:gd name="connsiteY0" fmla="*/ 66271 h 406198"/>
                <a:gd name="connsiteX1" fmla="*/ 4230477 w 5154873"/>
                <a:gd name="connsiteY1" fmla="*/ 363727 h 406198"/>
                <a:gd name="connsiteX2" fmla="*/ 1817783 w 5154873"/>
                <a:gd name="connsiteY2" fmla="*/ 385761 h 406198"/>
                <a:gd name="connsiteX3" fmla="*/ 0 w 5154873"/>
                <a:gd name="connsiteY3" fmla="*/ 170 h 406198"/>
                <a:gd name="connsiteX0" fmla="*/ 5122843 w 5154873"/>
                <a:gd name="connsiteY0" fmla="*/ 66271 h 454231"/>
                <a:gd name="connsiteX1" fmla="*/ 4230477 w 5154873"/>
                <a:gd name="connsiteY1" fmla="*/ 363727 h 454231"/>
                <a:gd name="connsiteX2" fmla="*/ 1817783 w 5154873"/>
                <a:gd name="connsiteY2" fmla="*/ 385761 h 454231"/>
                <a:gd name="connsiteX3" fmla="*/ 0 w 5154873"/>
                <a:gd name="connsiteY3" fmla="*/ 170 h 454231"/>
                <a:gd name="connsiteX0" fmla="*/ 5122843 w 5154873"/>
                <a:gd name="connsiteY0" fmla="*/ 66271 h 474779"/>
                <a:gd name="connsiteX1" fmla="*/ 4230477 w 5154873"/>
                <a:gd name="connsiteY1" fmla="*/ 418812 h 474779"/>
                <a:gd name="connsiteX2" fmla="*/ 1817783 w 5154873"/>
                <a:gd name="connsiteY2" fmla="*/ 385761 h 474779"/>
                <a:gd name="connsiteX3" fmla="*/ 0 w 5154873"/>
                <a:gd name="connsiteY3" fmla="*/ 170 h 474779"/>
                <a:gd name="connsiteX0" fmla="*/ 4230477 w 4230477"/>
                <a:gd name="connsiteY0" fmla="*/ 418812 h 474779"/>
                <a:gd name="connsiteX1" fmla="*/ 1817783 w 4230477"/>
                <a:gd name="connsiteY1" fmla="*/ 385761 h 474779"/>
                <a:gd name="connsiteX2" fmla="*/ 0 w 4230477"/>
                <a:gd name="connsiteY2" fmla="*/ 170 h 474779"/>
                <a:gd name="connsiteX0" fmla="*/ 5067759 w 5067759"/>
                <a:gd name="connsiteY0" fmla="*/ 171 h 411453"/>
                <a:gd name="connsiteX1" fmla="*/ 1817783 w 5067759"/>
                <a:gd name="connsiteY1" fmla="*/ 385761 h 411453"/>
                <a:gd name="connsiteX2" fmla="*/ 0 w 5067759"/>
                <a:gd name="connsiteY2" fmla="*/ 170 h 411453"/>
                <a:gd name="connsiteX0" fmla="*/ 5067759 w 5067759"/>
                <a:gd name="connsiteY0" fmla="*/ 171 h 427664"/>
                <a:gd name="connsiteX1" fmla="*/ 1817783 w 5067759"/>
                <a:gd name="connsiteY1" fmla="*/ 385761 h 427664"/>
                <a:gd name="connsiteX2" fmla="*/ 0 w 5067759"/>
                <a:gd name="connsiteY2" fmla="*/ 170 h 427664"/>
                <a:gd name="connsiteX0" fmla="*/ 5067759 w 5067759"/>
                <a:gd name="connsiteY0" fmla="*/ 158 h 457322"/>
                <a:gd name="connsiteX1" fmla="*/ 3128790 w 5067759"/>
                <a:gd name="connsiteY1" fmla="*/ 418798 h 457322"/>
                <a:gd name="connsiteX2" fmla="*/ 0 w 5067759"/>
                <a:gd name="connsiteY2" fmla="*/ 157 h 457322"/>
                <a:gd name="connsiteX0" fmla="*/ 5067759 w 5067759"/>
                <a:gd name="connsiteY0" fmla="*/ 146 h 487448"/>
                <a:gd name="connsiteX1" fmla="*/ 3106757 w 5067759"/>
                <a:gd name="connsiteY1" fmla="*/ 451834 h 487448"/>
                <a:gd name="connsiteX2" fmla="*/ 0 w 5067759"/>
                <a:gd name="connsiteY2" fmla="*/ 145 h 487448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46 h 453667"/>
                <a:gd name="connsiteX1" fmla="*/ 3106757 w 5067759"/>
                <a:gd name="connsiteY1" fmla="*/ 451834 h 453667"/>
                <a:gd name="connsiteX2" fmla="*/ 0 w 5067759"/>
                <a:gd name="connsiteY2" fmla="*/ 145 h 453667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34 h 452011"/>
                <a:gd name="connsiteX1" fmla="*/ 3106757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34 h 452011"/>
                <a:gd name="connsiteX1" fmla="*/ 2688116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 h 452130"/>
                <a:gd name="connsiteX1" fmla="*/ 2688116 w 5067759"/>
                <a:gd name="connsiteY1" fmla="*/ 451689 h 452130"/>
                <a:gd name="connsiteX2" fmla="*/ 0 w 5067759"/>
                <a:gd name="connsiteY2" fmla="*/ 0 h 452130"/>
                <a:gd name="connsiteX0" fmla="*/ 5067759 w 5067759"/>
                <a:gd name="connsiteY0" fmla="*/ 1 h 452246"/>
                <a:gd name="connsiteX1" fmla="*/ 2688116 w 5067759"/>
                <a:gd name="connsiteY1" fmla="*/ 451689 h 452246"/>
                <a:gd name="connsiteX2" fmla="*/ 0 w 5067759"/>
                <a:gd name="connsiteY2" fmla="*/ 0 h 452246"/>
                <a:gd name="connsiteX0" fmla="*/ 5067759 w 5067759"/>
                <a:gd name="connsiteY0" fmla="*/ 1 h 452418"/>
                <a:gd name="connsiteX1" fmla="*/ 2688116 w 5067759"/>
                <a:gd name="connsiteY1" fmla="*/ 451689 h 452418"/>
                <a:gd name="connsiteX2" fmla="*/ 0 w 5067759"/>
                <a:gd name="connsiteY2" fmla="*/ 0 h 452418"/>
                <a:gd name="connsiteX0" fmla="*/ 5067759 w 5067759"/>
                <a:gd name="connsiteY0" fmla="*/ 1 h 453777"/>
                <a:gd name="connsiteX1" fmla="*/ 2688116 w 5067759"/>
                <a:gd name="connsiteY1" fmla="*/ 451689 h 453777"/>
                <a:gd name="connsiteX2" fmla="*/ 0 w 5067759"/>
                <a:gd name="connsiteY2" fmla="*/ 0 h 453777"/>
                <a:gd name="connsiteX0" fmla="*/ 5067759 w 5067759"/>
                <a:gd name="connsiteY0" fmla="*/ 1 h 453777"/>
                <a:gd name="connsiteX1" fmla="*/ 2688116 w 5067759"/>
                <a:gd name="connsiteY1" fmla="*/ 451689 h 453777"/>
                <a:gd name="connsiteX2" fmla="*/ 0 w 5067759"/>
                <a:gd name="connsiteY2" fmla="*/ 0 h 453777"/>
                <a:gd name="connsiteX0" fmla="*/ 5067759 w 5067759"/>
                <a:gd name="connsiteY0" fmla="*/ 1 h 453777"/>
                <a:gd name="connsiteX1" fmla="*/ 2688116 w 5067759"/>
                <a:gd name="connsiteY1" fmla="*/ 451689 h 453777"/>
                <a:gd name="connsiteX2" fmla="*/ 0 w 5067759"/>
                <a:gd name="connsiteY2" fmla="*/ 0 h 45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67759" h="453777">
                  <a:moveTo>
                    <a:pt x="5067759" y="1"/>
                  </a:moveTo>
                  <a:cubicBezTo>
                    <a:pt x="4594034" y="295620"/>
                    <a:pt x="3893841" y="422781"/>
                    <a:pt x="2688116" y="451689"/>
                  </a:cubicBezTo>
                  <a:cubicBezTo>
                    <a:pt x="1555459" y="471652"/>
                    <a:pt x="1089804" y="350563"/>
                    <a:pt x="0" y="0"/>
                  </a:cubicBezTo>
                </a:path>
              </a:pathLst>
            </a:custGeom>
            <a:noFill/>
            <a:ln w="57150">
              <a:solidFill>
                <a:schemeClr val="accent3">
                  <a:lumMod val="20000"/>
                  <a:lumOff val="8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70E468A-E8B9-8CB6-C9B0-F0E30E7B8391}"/>
                </a:ext>
              </a:extLst>
            </p:cNvPr>
            <p:cNvSpPr/>
            <p:nvPr/>
          </p:nvSpPr>
          <p:spPr>
            <a:xfrm>
              <a:off x="2826960" y="4055422"/>
              <a:ext cx="4521291" cy="733595"/>
            </a:xfrm>
            <a:custGeom>
              <a:avLst/>
              <a:gdLst>
                <a:gd name="connsiteX0" fmla="*/ 5122843 w 5306764"/>
                <a:gd name="connsiteY0" fmla="*/ 66257 h 421563"/>
                <a:gd name="connsiteX1" fmla="*/ 5078776 w 5306764"/>
                <a:gd name="connsiteY1" fmla="*/ 176426 h 421563"/>
                <a:gd name="connsiteX2" fmla="*/ 2864385 w 5306764"/>
                <a:gd name="connsiteY2" fmla="*/ 418797 h 421563"/>
                <a:gd name="connsiteX3" fmla="*/ 0 w 5306764"/>
                <a:gd name="connsiteY3" fmla="*/ 156 h 421563"/>
                <a:gd name="connsiteX0" fmla="*/ 5122843 w 5148465"/>
                <a:gd name="connsiteY0" fmla="*/ 66257 h 431003"/>
                <a:gd name="connsiteX1" fmla="*/ 4230477 w 5148465"/>
                <a:gd name="connsiteY1" fmla="*/ 363713 h 431003"/>
                <a:gd name="connsiteX2" fmla="*/ 2864385 w 5148465"/>
                <a:gd name="connsiteY2" fmla="*/ 418797 h 431003"/>
                <a:gd name="connsiteX3" fmla="*/ 0 w 5148465"/>
                <a:gd name="connsiteY3" fmla="*/ 156 h 431003"/>
                <a:gd name="connsiteX0" fmla="*/ 5122843 w 5154873"/>
                <a:gd name="connsiteY0" fmla="*/ 66271 h 406198"/>
                <a:gd name="connsiteX1" fmla="*/ 4230477 w 5154873"/>
                <a:gd name="connsiteY1" fmla="*/ 363727 h 406198"/>
                <a:gd name="connsiteX2" fmla="*/ 1817783 w 5154873"/>
                <a:gd name="connsiteY2" fmla="*/ 385761 h 406198"/>
                <a:gd name="connsiteX3" fmla="*/ 0 w 5154873"/>
                <a:gd name="connsiteY3" fmla="*/ 170 h 406198"/>
                <a:gd name="connsiteX0" fmla="*/ 5122843 w 5154873"/>
                <a:gd name="connsiteY0" fmla="*/ 66271 h 454231"/>
                <a:gd name="connsiteX1" fmla="*/ 4230477 w 5154873"/>
                <a:gd name="connsiteY1" fmla="*/ 363727 h 454231"/>
                <a:gd name="connsiteX2" fmla="*/ 1817783 w 5154873"/>
                <a:gd name="connsiteY2" fmla="*/ 385761 h 454231"/>
                <a:gd name="connsiteX3" fmla="*/ 0 w 5154873"/>
                <a:gd name="connsiteY3" fmla="*/ 170 h 454231"/>
                <a:gd name="connsiteX0" fmla="*/ 5122843 w 5154873"/>
                <a:gd name="connsiteY0" fmla="*/ 66271 h 474779"/>
                <a:gd name="connsiteX1" fmla="*/ 4230477 w 5154873"/>
                <a:gd name="connsiteY1" fmla="*/ 418812 h 474779"/>
                <a:gd name="connsiteX2" fmla="*/ 1817783 w 5154873"/>
                <a:gd name="connsiteY2" fmla="*/ 385761 h 474779"/>
                <a:gd name="connsiteX3" fmla="*/ 0 w 5154873"/>
                <a:gd name="connsiteY3" fmla="*/ 170 h 474779"/>
                <a:gd name="connsiteX0" fmla="*/ 4230477 w 4230477"/>
                <a:gd name="connsiteY0" fmla="*/ 418812 h 474779"/>
                <a:gd name="connsiteX1" fmla="*/ 1817783 w 4230477"/>
                <a:gd name="connsiteY1" fmla="*/ 385761 h 474779"/>
                <a:gd name="connsiteX2" fmla="*/ 0 w 4230477"/>
                <a:gd name="connsiteY2" fmla="*/ 170 h 474779"/>
                <a:gd name="connsiteX0" fmla="*/ 5067759 w 5067759"/>
                <a:gd name="connsiteY0" fmla="*/ 171 h 411453"/>
                <a:gd name="connsiteX1" fmla="*/ 1817783 w 5067759"/>
                <a:gd name="connsiteY1" fmla="*/ 385761 h 411453"/>
                <a:gd name="connsiteX2" fmla="*/ 0 w 5067759"/>
                <a:gd name="connsiteY2" fmla="*/ 170 h 411453"/>
                <a:gd name="connsiteX0" fmla="*/ 5067759 w 5067759"/>
                <a:gd name="connsiteY0" fmla="*/ 171 h 427664"/>
                <a:gd name="connsiteX1" fmla="*/ 1817783 w 5067759"/>
                <a:gd name="connsiteY1" fmla="*/ 385761 h 427664"/>
                <a:gd name="connsiteX2" fmla="*/ 0 w 5067759"/>
                <a:gd name="connsiteY2" fmla="*/ 170 h 427664"/>
                <a:gd name="connsiteX0" fmla="*/ 5067759 w 5067759"/>
                <a:gd name="connsiteY0" fmla="*/ 158 h 457322"/>
                <a:gd name="connsiteX1" fmla="*/ 3128790 w 5067759"/>
                <a:gd name="connsiteY1" fmla="*/ 418798 h 457322"/>
                <a:gd name="connsiteX2" fmla="*/ 0 w 5067759"/>
                <a:gd name="connsiteY2" fmla="*/ 157 h 457322"/>
                <a:gd name="connsiteX0" fmla="*/ 5067759 w 5067759"/>
                <a:gd name="connsiteY0" fmla="*/ 146 h 487448"/>
                <a:gd name="connsiteX1" fmla="*/ 3106757 w 5067759"/>
                <a:gd name="connsiteY1" fmla="*/ 451834 h 487448"/>
                <a:gd name="connsiteX2" fmla="*/ 0 w 5067759"/>
                <a:gd name="connsiteY2" fmla="*/ 145 h 487448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46 h 453667"/>
                <a:gd name="connsiteX1" fmla="*/ 3106757 w 5067759"/>
                <a:gd name="connsiteY1" fmla="*/ 451834 h 453667"/>
                <a:gd name="connsiteX2" fmla="*/ 0 w 5067759"/>
                <a:gd name="connsiteY2" fmla="*/ 145 h 453667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34 h 452011"/>
                <a:gd name="connsiteX1" fmla="*/ 3106757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34 h 452011"/>
                <a:gd name="connsiteX1" fmla="*/ 2688116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 h 457893"/>
                <a:gd name="connsiteX1" fmla="*/ 2688116 w 5067759"/>
                <a:gd name="connsiteY1" fmla="*/ 451689 h 457893"/>
                <a:gd name="connsiteX2" fmla="*/ 0 w 5067759"/>
                <a:gd name="connsiteY2" fmla="*/ 0 h 457893"/>
                <a:gd name="connsiteX0" fmla="*/ 5067759 w 5067759"/>
                <a:gd name="connsiteY0" fmla="*/ 1 h 431000"/>
                <a:gd name="connsiteX1" fmla="*/ 2295364 w 5067759"/>
                <a:gd name="connsiteY1" fmla="*/ 420246 h 431000"/>
                <a:gd name="connsiteX2" fmla="*/ 0 w 5067759"/>
                <a:gd name="connsiteY2" fmla="*/ 0 h 431000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67759" h="425033">
                  <a:moveTo>
                    <a:pt x="5067759" y="1"/>
                  </a:moveTo>
                  <a:cubicBezTo>
                    <a:pt x="4594034" y="295620"/>
                    <a:pt x="2949354" y="421995"/>
                    <a:pt x="2295364" y="420246"/>
                  </a:cubicBezTo>
                  <a:cubicBezTo>
                    <a:pt x="1313594" y="444973"/>
                    <a:pt x="649076" y="383858"/>
                    <a:pt x="0" y="0"/>
                  </a:cubicBezTo>
                </a:path>
              </a:pathLst>
            </a:custGeom>
            <a:noFill/>
            <a:ln w="57150">
              <a:solidFill>
                <a:schemeClr val="accent3">
                  <a:lumMod val="20000"/>
                  <a:lumOff val="8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06F7751-EF0B-407F-6879-0D62F9EFABF4}"/>
                  </a:ext>
                </a:extLst>
              </p:cNvPr>
              <p:cNvSpPr/>
              <p:nvPr/>
            </p:nvSpPr>
            <p:spPr>
              <a:xfrm>
                <a:off x="8096457" y="2698072"/>
                <a:ext cx="341518" cy="131808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06F7751-EF0B-407F-6879-0D62F9EFAB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457" y="2698072"/>
                <a:ext cx="341518" cy="1318083"/>
              </a:xfrm>
              <a:prstGeom prst="rect">
                <a:avLst/>
              </a:prstGeom>
              <a:blipFill>
                <a:blip r:embed="rId9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6231A84-FCB4-BADE-A93F-3946DB74952A}"/>
              </a:ext>
            </a:extLst>
          </p:cNvPr>
          <p:cNvSpPr/>
          <p:nvPr/>
        </p:nvSpPr>
        <p:spPr>
          <a:xfrm>
            <a:off x="3470313" y="4045003"/>
            <a:ext cx="4832734" cy="733595"/>
          </a:xfrm>
          <a:custGeom>
            <a:avLst/>
            <a:gdLst>
              <a:gd name="connsiteX0" fmla="*/ 5122843 w 5306764"/>
              <a:gd name="connsiteY0" fmla="*/ 66257 h 421563"/>
              <a:gd name="connsiteX1" fmla="*/ 5078776 w 5306764"/>
              <a:gd name="connsiteY1" fmla="*/ 176426 h 421563"/>
              <a:gd name="connsiteX2" fmla="*/ 2864385 w 5306764"/>
              <a:gd name="connsiteY2" fmla="*/ 418797 h 421563"/>
              <a:gd name="connsiteX3" fmla="*/ 0 w 5306764"/>
              <a:gd name="connsiteY3" fmla="*/ 156 h 421563"/>
              <a:gd name="connsiteX0" fmla="*/ 5122843 w 5148465"/>
              <a:gd name="connsiteY0" fmla="*/ 66257 h 431003"/>
              <a:gd name="connsiteX1" fmla="*/ 4230477 w 5148465"/>
              <a:gd name="connsiteY1" fmla="*/ 363713 h 431003"/>
              <a:gd name="connsiteX2" fmla="*/ 2864385 w 5148465"/>
              <a:gd name="connsiteY2" fmla="*/ 418797 h 431003"/>
              <a:gd name="connsiteX3" fmla="*/ 0 w 5148465"/>
              <a:gd name="connsiteY3" fmla="*/ 156 h 431003"/>
              <a:gd name="connsiteX0" fmla="*/ 5122843 w 5154873"/>
              <a:gd name="connsiteY0" fmla="*/ 66271 h 406198"/>
              <a:gd name="connsiteX1" fmla="*/ 4230477 w 5154873"/>
              <a:gd name="connsiteY1" fmla="*/ 363727 h 406198"/>
              <a:gd name="connsiteX2" fmla="*/ 1817783 w 5154873"/>
              <a:gd name="connsiteY2" fmla="*/ 385761 h 406198"/>
              <a:gd name="connsiteX3" fmla="*/ 0 w 5154873"/>
              <a:gd name="connsiteY3" fmla="*/ 170 h 406198"/>
              <a:gd name="connsiteX0" fmla="*/ 5122843 w 5154873"/>
              <a:gd name="connsiteY0" fmla="*/ 66271 h 454231"/>
              <a:gd name="connsiteX1" fmla="*/ 4230477 w 5154873"/>
              <a:gd name="connsiteY1" fmla="*/ 363727 h 454231"/>
              <a:gd name="connsiteX2" fmla="*/ 1817783 w 5154873"/>
              <a:gd name="connsiteY2" fmla="*/ 385761 h 454231"/>
              <a:gd name="connsiteX3" fmla="*/ 0 w 5154873"/>
              <a:gd name="connsiteY3" fmla="*/ 170 h 454231"/>
              <a:gd name="connsiteX0" fmla="*/ 5122843 w 5154873"/>
              <a:gd name="connsiteY0" fmla="*/ 66271 h 474779"/>
              <a:gd name="connsiteX1" fmla="*/ 4230477 w 5154873"/>
              <a:gd name="connsiteY1" fmla="*/ 418812 h 474779"/>
              <a:gd name="connsiteX2" fmla="*/ 1817783 w 5154873"/>
              <a:gd name="connsiteY2" fmla="*/ 385761 h 474779"/>
              <a:gd name="connsiteX3" fmla="*/ 0 w 5154873"/>
              <a:gd name="connsiteY3" fmla="*/ 170 h 474779"/>
              <a:gd name="connsiteX0" fmla="*/ 4230477 w 4230477"/>
              <a:gd name="connsiteY0" fmla="*/ 418812 h 474779"/>
              <a:gd name="connsiteX1" fmla="*/ 1817783 w 4230477"/>
              <a:gd name="connsiteY1" fmla="*/ 385761 h 474779"/>
              <a:gd name="connsiteX2" fmla="*/ 0 w 4230477"/>
              <a:gd name="connsiteY2" fmla="*/ 170 h 474779"/>
              <a:gd name="connsiteX0" fmla="*/ 5067759 w 5067759"/>
              <a:gd name="connsiteY0" fmla="*/ 171 h 411453"/>
              <a:gd name="connsiteX1" fmla="*/ 1817783 w 5067759"/>
              <a:gd name="connsiteY1" fmla="*/ 385761 h 411453"/>
              <a:gd name="connsiteX2" fmla="*/ 0 w 5067759"/>
              <a:gd name="connsiteY2" fmla="*/ 170 h 411453"/>
              <a:gd name="connsiteX0" fmla="*/ 5067759 w 5067759"/>
              <a:gd name="connsiteY0" fmla="*/ 171 h 427664"/>
              <a:gd name="connsiteX1" fmla="*/ 1817783 w 5067759"/>
              <a:gd name="connsiteY1" fmla="*/ 385761 h 427664"/>
              <a:gd name="connsiteX2" fmla="*/ 0 w 5067759"/>
              <a:gd name="connsiteY2" fmla="*/ 170 h 427664"/>
              <a:gd name="connsiteX0" fmla="*/ 5067759 w 5067759"/>
              <a:gd name="connsiteY0" fmla="*/ 158 h 457322"/>
              <a:gd name="connsiteX1" fmla="*/ 3128790 w 5067759"/>
              <a:gd name="connsiteY1" fmla="*/ 418798 h 457322"/>
              <a:gd name="connsiteX2" fmla="*/ 0 w 5067759"/>
              <a:gd name="connsiteY2" fmla="*/ 157 h 457322"/>
              <a:gd name="connsiteX0" fmla="*/ 5067759 w 5067759"/>
              <a:gd name="connsiteY0" fmla="*/ 146 h 487448"/>
              <a:gd name="connsiteX1" fmla="*/ 3106757 w 5067759"/>
              <a:gd name="connsiteY1" fmla="*/ 451834 h 487448"/>
              <a:gd name="connsiteX2" fmla="*/ 0 w 5067759"/>
              <a:gd name="connsiteY2" fmla="*/ 145 h 487448"/>
              <a:gd name="connsiteX0" fmla="*/ 5067759 w 5067759"/>
              <a:gd name="connsiteY0" fmla="*/ 146 h 451834"/>
              <a:gd name="connsiteX1" fmla="*/ 3106757 w 5067759"/>
              <a:gd name="connsiteY1" fmla="*/ 451834 h 451834"/>
              <a:gd name="connsiteX2" fmla="*/ 0 w 5067759"/>
              <a:gd name="connsiteY2" fmla="*/ 145 h 451834"/>
              <a:gd name="connsiteX0" fmla="*/ 5067759 w 5067759"/>
              <a:gd name="connsiteY0" fmla="*/ 146 h 453667"/>
              <a:gd name="connsiteX1" fmla="*/ 3106757 w 5067759"/>
              <a:gd name="connsiteY1" fmla="*/ 451834 h 453667"/>
              <a:gd name="connsiteX2" fmla="*/ 0 w 5067759"/>
              <a:gd name="connsiteY2" fmla="*/ 145 h 453667"/>
              <a:gd name="connsiteX0" fmla="*/ 5067759 w 5067759"/>
              <a:gd name="connsiteY0" fmla="*/ 146 h 451834"/>
              <a:gd name="connsiteX1" fmla="*/ 3106757 w 5067759"/>
              <a:gd name="connsiteY1" fmla="*/ 451834 h 451834"/>
              <a:gd name="connsiteX2" fmla="*/ 0 w 5067759"/>
              <a:gd name="connsiteY2" fmla="*/ 145 h 451834"/>
              <a:gd name="connsiteX0" fmla="*/ 5067759 w 5067759"/>
              <a:gd name="connsiteY0" fmla="*/ 134 h 452011"/>
              <a:gd name="connsiteX1" fmla="*/ 3106757 w 5067759"/>
              <a:gd name="connsiteY1" fmla="*/ 451822 h 452011"/>
              <a:gd name="connsiteX2" fmla="*/ 0 w 5067759"/>
              <a:gd name="connsiteY2" fmla="*/ 133 h 452011"/>
              <a:gd name="connsiteX0" fmla="*/ 5067759 w 5067759"/>
              <a:gd name="connsiteY0" fmla="*/ 134 h 452011"/>
              <a:gd name="connsiteX1" fmla="*/ 2688116 w 5067759"/>
              <a:gd name="connsiteY1" fmla="*/ 451822 h 452011"/>
              <a:gd name="connsiteX2" fmla="*/ 0 w 5067759"/>
              <a:gd name="connsiteY2" fmla="*/ 133 h 452011"/>
              <a:gd name="connsiteX0" fmla="*/ 5067759 w 5067759"/>
              <a:gd name="connsiteY0" fmla="*/ 1 h 457893"/>
              <a:gd name="connsiteX1" fmla="*/ 2688116 w 5067759"/>
              <a:gd name="connsiteY1" fmla="*/ 451689 h 457893"/>
              <a:gd name="connsiteX2" fmla="*/ 0 w 5067759"/>
              <a:gd name="connsiteY2" fmla="*/ 0 h 457893"/>
              <a:gd name="connsiteX0" fmla="*/ 5067759 w 5067759"/>
              <a:gd name="connsiteY0" fmla="*/ 1 h 431000"/>
              <a:gd name="connsiteX1" fmla="*/ 2295364 w 5067759"/>
              <a:gd name="connsiteY1" fmla="*/ 420246 h 431000"/>
              <a:gd name="connsiteX2" fmla="*/ 0 w 5067759"/>
              <a:gd name="connsiteY2" fmla="*/ 0 h 431000"/>
              <a:gd name="connsiteX0" fmla="*/ 5067759 w 5067759"/>
              <a:gd name="connsiteY0" fmla="*/ 1 h 420246"/>
              <a:gd name="connsiteX1" fmla="*/ 2295364 w 5067759"/>
              <a:gd name="connsiteY1" fmla="*/ 420246 h 420246"/>
              <a:gd name="connsiteX2" fmla="*/ 0 w 5067759"/>
              <a:gd name="connsiteY2" fmla="*/ 0 h 420246"/>
              <a:gd name="connsiteX0" fmla="*/ 5067759 w 5067759"/>
              <a:gd name="connsiteY0" fmla="*/ 1 h 420246"/>
              <a:gd name="connsiteX1" fmla="*/ 2295364 w 5067759"/>
              <a:gd name="connsiteY1" fmla="*/ 420246 h 420246"/>
              <a:gd name="connsiteX2" fmla="*/ 0 w 5067759"/>
              <a:gd name="connsiteY2" fmla="*/ 0 h 420246"/>
              <a:gd name="connsiteX0" fmla="*/ 5067759 w 5067759"/>
              <a:gd name="connsiteY0" fmla="*/ 1 h 425033"/>
              <a:gd name="connsiteX1" fmla="*/ 2295364 w 5067759"/>
              <a:gd name="connsiteY1" fmla="*/ 420246 h 425033"/>
              <a:gd name="connsiteX2" fmla="*/ 0 w 5067759"/>
              <a:gd name="connsiteY2" fmla="*/ 0 h 425033"/>
              <a:gd name="connsiteX0" fmla="*/ 5067759 w 5067759"/>
              <a:gd name="connsiteY0" fmla="*/ 1 h 425033"/>
              <a:gd name="connsiteX1" fmla="*/ 2295364 w 5067759"/>
              <a:gd name="connsiteY1" fmla="*/ 420246 h 425033"/>
              <a:gd name="connsiteX2" fmla="*/ 0 w 5067759"/>
              <a:gd name="connsiteY2" fmla="*/ 0 h 42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7759" h="425033">
                <a:moveTo>
                  <a:pt x="5067759" y="1"/>
                </a:moveTo>
                <a:cubicBezTo>
                  <a:pt x="4594034" y="295620"/>
                  <a:pt x="2949354" y="421995"/>
                  <a:pt x="2295364" y="420246"/>
                </a:cubicBezTo>
                <a:cubicBezTo>
                  <a:pt x="1313594" y="444973"/>
                  <a:pt x="649076" y="383858"/>
                  <a:pt x="0" y="0"/>
                </a:cubicBezTo>
              </a:path>
            </a:pathLst>
          </a:custGeom>
          <a:noFill/>
          <a:ln w="5715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7BD8745-9346-1F15-A8BA-7B8E90C6AA5F}"/>
                  </a:ext>
                </a:extLst>
              </p:cNvPr>
              <p:cNvSpPr/>
              <p:nvPr/>
            </p:nvSpPr>
            <p:spPr>
              <a:xfrm>
                <a:off x="8698440" y="2696857"/>
                <a:ext cx="341518" cy="1318083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7BD8745-9346-1F15-A8BA-7B8E90C6AA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8440" y="2696857"/>
                <a:ext cx="341518" cy="1318083"/>
              </a:xfrm>
              <a:prstGeom prst="rect">
                <a:avLst/>
              </a:prstGeom>
              <a:blipFill>
                <a:blip r:embed="rId10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3282E3E-1D25-1B4A-633F-005D09B55AC1}"/>
              </a:ext>
            </a:extLst>
          </p:cNvPr>
          <p:cNvSpPr/>
          <p:nvPr/>
        </p:nvSpPr>
        <p:spPr>
          <a:xfrm>
            <a:off x="3470313" y="4055416"/>
            <a:ext cx="5398886" cy="471395"/>
          </a:xfrm>
          <a:custGeom>
            <a:avLst/>
            <a:gdLst>
              <a:gd name="connsiteX0" fmla="*/ 5122843 w 5306764"/>
              <a:gd name="connsiteY0" fmla="*/ 66257 h 421563"/>
              <a:gd name="connsiteX1" fmla="*/ 5078776 w 5306764"/>
              <a:gd name="connsiteY1" fmla="*/ 176426 h 421563"/>
              <a:gd name="connsiteX2" fmla="*/ 2864385 w 5306764"/>
              <a:gd name="connsiteY2" fmla="*/ 418797 h 421563"/>
              <a:gd name="connsiteX3" fmla="*/ 0 w 5306764"/>
              <a:gd name="connsiteY3" fmla="*/ 156 h 421563"/>
              <a:gd name="connsiteX0" fmla="*/ 5122843 w 5148465"/>
              <a:gd name="connsiteY0" fmla="*/ 66257 h 431003"/>
              <a:gd name="connsiteX1" fmla="*/ 4230477 w 5148465"/>
              <a:gd name="connsiteY1" fmla="*/ 363713 h 431003"/>
              <a:gd name="connsiteX2" fmla="*/ 2864385 w 5148465"/>
              <a:gd name="connsiteY2" fmla="*/ 418797 h 431003"/>
              <a:gd name="connsiteX3" fmla="*/ 0 w 5148465"/>
              <a:gd name="connsiteY3" fmla="*/ 156 h 431003"/>
              <a:gd name="connsiteX0" fmla="*/ 5122843 w 5154873"/>
              <a:gd name="connsiteY0" fmla="*/ 66271 h 406198"/>
              <a:gd name="connsiteX1" fmla="*/ 4230477 w 5154873"/>
              <a:gd name="connsiteY1" fmla="*/ 363727 h 406198"/>
              <a:gd name="connsiteX2" fmla="*/ 1817783 w 5154873"/>
              <a:gd name="connsiteY2" fmla="*/ 385761 h 406198"/>
              <a:gd name="connsiteX3" fmla="*/ 0 w 5154873"/>
              <a:gd name="connsiteY3" fmla="*/ 170 h 406198"/>
              <a:gd name="connsiteX0" fmla="*/ 5122843 w 5154873"/>
              <a:gd name="connsiteY0" fmla="*/ 66271 h 454231"/>
              <a:gd name="connsiteX1" fmla="*/ 4230477 w 5154873"/>
              <a:gd name="connsiteY1" fmla="*/ 363727 h 454231"/>
              <a:gd name="connsiteX2" fmla="*/ 1817783 w 5154873"/>
              <a:gd name="connsiteY2" fmla="*/ 385761 h 454231"/>
              <a:gd name="connsiteX3" fmla="*/ 0 w 5154873"/>
              <a:gd name="connsiteY3" fmla="*/ 170 h 454231"/>
              <a:gd name="connsiteX0" fmla="*/ 5122843 w 5154873"/>
              <a:gd name="connsiteY0" fmla="*/ 66271 h 474779"/>
              <a:gd name="connsiteX1" fmla="*/ 4230477 w 5154873"/>
              <a:gd name="connsiteY1" fmla="*/ 418812 h 474779"/>
              <a:gd name="connsiteX2" fmla="*/ 1817783 w 5154873"/>
              <a:gd name="connsiteY2" fmla="*/ 385761 h 474779"/>
              <a:gd name="connsiteX3" fmla="*/ 0 w 5154873"/>
              <a:gd name="connsiteY3" fmla="*/ 170 h 474779"/>
              <a:gd name="connsiteX0" fmla="*/ 4230477 w 4230477"/>
              <a:gd name="connsiteY0" fmla="*/ 418812 h 474779"/>
              <a:gd name="connsiteX1" fmla="*/ 1817783 w 4230477"/>
              <a:gd name="connsiteY1" fmla="*/ 385761 h 474779"/>
              <a:gd name="connsiteX2" fmla="*/ 0 w 4230477"/>
              <a:gd name="connsiteY2" fmla="*/ 170 h 474779"/>
              <a:gd name="connsiteX0" fmla="*/ 5067759 w 5067759"/>
              <a:gd name="connsiteY0" fmla="*/ 171 h 411453"/>
              <a:gd name="connsiteX1" fmla="*/ 1817783 w 5067759"/>
              <a:gd name="connsiteY1" fmla="*/ 385761 h 411453"/>
              <a:gd name="connsiteX2" fmla="*/ 0 w 5067759"/>
              <a:gd name="connsiteY2" fmla="*/ 170 h 411453"/>
              <a:gd name="connsiteX0" fmla="*/ 5067759 w 5067759"/>
              <a:gd name="connsiteY0" fmla="*/ 171 h 427664"/>
              <a:gd name="connsiteX1" fmla="*/ 1817783 w 5067759"/>
              <a:gd name="connsiteY1" fmla="*/ 385761 h 427664"/>
              <a:gd name="connsiteX2" fmla="*/ 0 w 5067759"/>
              <a:gd name="connsiteY2" fmla="*/ 170 h 427664"/>
              <a:gd name="connsiteX0" fmla="*/ 5067759 w 5067759"/>
              <a:gd name="connsiteY0" fmla="*/ 158 h 457322"/>
              <a:gd name="connsiteX1" fmla="*/ 3128790 w 5067759"/>
              <a:gd name="connsiteY1" fmla="*/ 418798 h 457322"/>
              <a:gd name="connsiteX2" fmla="*/ 0 w 5067759"/>
              <a:gd name="connsiteY2" fmla="*/ 157 h 457322"/>
              <a:gd name="connsiteX0" fmla="*/ 5067759 w 5067759"/>
              <a:gd name="connsiteY0" fmla="*/ 146 h 487448"/>
              <a:gd name="connsiteX1" fmla="*/ 3106757 w 5067759"/>
              <a:gd name="connsiteY1" fmla="*/ 451834 h 487448"/>
              <a:gd name="connsiteX2" fmla="*/ 0 w 5067759"/>
              <a:gd name="connsiteY2" fmla="*/ 145 h 487448"/>
              <a:gd name="connsiteX0" fmla="*/ 5067759 w 5067759"/>
              <a:gd name="connsiteY0" fmla="*/ 146 h 451834"/>
              <a:gd name="connsiteX1" fmla="*/ 3106757 w 5067759"/>
              <a:gd name="connsiteY1" fmla="*/ 451834 h 451834"/>
              <a:gd name="connsiteX2" fmla="*/ 0 w 5067759"/>
              <a:gd name="connsiteY2" fmla="*/ 145 h 451834"/>
              <a:gd name="connsiteX0" fmla="*/ 5067759 w 5067759"/>
              <a:gd name="connsiteY0" fmla="*/ 146 h 453667"/>
              <a:gd name="connsiteX1" fmla="*/ 3106757 w 5067759"/>
              <a:gd name="connsiteY1" fmla="*/ 451834 h 453667"/>
              <a:gd name="connsiteX2" fmla="*/ 0 w 5067759"/>
              <a:gd name="connsiteY2" fmla="*/ 145 h 453667"/>
              <a:gd name="connsiteX0" fmla="*/ 5067759 w 5067759"/>
              <a:gd name="connsiteY0" fmla="*/ 146 h 451834"/>
              <a:gd name="connsiteX1" fmla="*/ 3106757 w 5067759"/>
              <a:gd name="connsiteY1" fmla="*/ 451834 h 451834"/>
              <a:gd name="connsiteX2" fmla="*/ 0 w 5067759"/>
              <a:gd name="connsiteY2" fmla="*/ 145 h 451834"/>
              <a:gd name="connsiteX0" fmla="*/ 5067759 w 5067759"/>
              <a:gd name="connsiteY0" fmla="*/ 134 h 452011"/>
              <a:gd name="connsiteX1" fmla="*/ 3106757 w 5067759"/>
              <a:gd name="connsiteY1" fmla="*/ 451822 h 452011"/>
              <a:gd name="connsiteX2" fmla="*/ 0 w 5067759"/>
              <a:gd name="connsiteY2" fmla="*/ 133 h 452011"/>
              <a:gd name="connsiteX0" fmla="*/ 5067759 w 5067759"/>
              <a:gd name="connsiteY0" fmla="*/ 134 h 452011"/>
              <a:gd name="connsiteX1" fmla="*/ 2688116 w 5067759"/>
              <a:gd name="connsiteY1" fmla="*/ 451822 h 452011"/>
              <a:gd name="connsiteX2" fmla="*/ 0 w 5067759"/>
              <a:gd name="connsiteY2" fmla="*/ 133 h 452011"/>
              <a:gd name="connsiteX0" fmla="*/ 5067759 w 5067759"/>
              <a:gd name="connsiteY0" fmla="*/ 1 h 457893"/>
              <a:gd name="connsiteX1" fmla="*/ 2688116 w 5067759"/>
              <a:gd name="connsiteY1" fmla="*/ 451689 h 457893"/>
              <a:gd name="connsiteX2" fmla="*/ 0 w 5067759"/>
              <a:gd name="connsiteY2" fmla="*/ 0 h 457893"/>
              <a:gd name="connsiteX0" fmla="*/ 5067759 w 5067759"/>
              <a:gd name="connsiteY0" fmla="*/ 1 h 431000"/>
              <a:gd name="connsiteX1" fmla="*/ 2295364 w 5067759"/>
              <a:gd name="connsiteY1" fmla="*/ 420246 h 431000"/>
              <a:gd name="connsiteX2" fmla="*/ 0 w 5067759"/>
              <a:gd name="connsiteY2" fmla="*/ 0 h 431000"/>
              <a:gd name="connsiteX0" fmla="*/ 5067759 w 5067759"/>
              <a:gd name="connsiteY0" fmla="*/ 1 h 420246"/>
              <a:gd name="connsiteX1" fmla="*/ 2295364 w 5067759"/>
              <a:gd name="connsiteY1" fmla="*/ 420246 h 420246"/>
              <a:gd name="connsiteX2" fmla="*/ 0 w 5067759"/>
              <a:gd name="connsiteY2" fmla="*/ 0 h 420246"/>
              <a:gd name="connsiteX0" fmla="*/ 5067759 w 5067759"/>
              <a:gd name="connsiteY0" fmla="*/ 1 h 420246"/>
              <a:gd name="connsiteX1" fmla="*/ 2295364 w 5067759"/>
              <a:gd name="connsiteY1" fmla="*/ 420246 h 420246"/>
              <a:gd name="connsiteX2" fmla="*/ 0 w 5067759"/>
              <a:gd name="connsiteY2" fmla="*/ 0 h 420246"/>
              <a:gd name="connsiteX0" fmla="*/ 5067759 w 5067759"/>
              <a:gd name="connsiteY0" fmla="*/ 1 h 425033"/>
              <a:gd name="connsiteX1" fmla="*/ 2295364 w 5067759"/>
              <a:gd name="connsiteY1" fmla="*/ 420246 h 425033"/>
              <a:gd name="connsiteX2" fmla="*/ 0 w 5067759"/>
              <a:gd name="connsiteY2" fmla="*/ 0 h 425033"/>
              <a:gd name="connsiteX0" fmla="*/ 5067759 w 5067759"/>
              <a:gd name="connsiteY0" fmla="*/ 1 h 425033"/>
              <a:gd name="connsiteX1" fmla="*/ 2295364 w 5067759"/>
              <a:gd name="connsiteY1" fmla="*/ 420246 h 425033"/>
              <a:gd name="connsiteX2" fmla="*/ 0 w 5067759"/>
              <a:gd name="connsiteY2" fmla="*/ 0 h 42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7759" h="425033">
                <a:moveTo>
                  <a:pt x="5067759" y="1"/>
                </a:moveTo>
                <a:cubicBezTo>
                  <a:pt x="4594034" y="295620"/>
                  <a:pt x="2949354" y="421995"/>
                  <a:pt x="2295364" y="420246"/>
                </a:cubicBezTo>
                <a:cubicBezTo>
                  <a:pt x="1313594" y="444973"/>
                  <a:pt x="649076" y="383858"/>
                  <a:pt x="0" y="0"/>
                </a:cubicBezTo>
              </a:path>
            </a:pathLst>
          </a:custGeom>
          <a:noFill/>
          <a:ln w="5715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B5512D-A683-BEAE-FF44-C95F1A984902}"/>
              </a:ext>
            </a:extLst>
          </p:cNvPr>
          <p:cNvSpPr txBox="1"/>
          <p:nvPr/>
        </p:nvSpPr>
        <p:spPr>
          <a:xfrm>
            <a:off x="5593949" y="2705471"/>
            <a:ext cx="1557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>
                <a:solidFill>
                  <a:schemeClr val="bg1"/>
                </a:solidFill>
              </a:rPr>
              <a:t>Decoder hidden state</a:t>
            </a:r>
          </a:p>
          <a:p>
            <a:pPr algn="r"/>
            <a:r>
              <a:rPr lang="en-US" sz="2000" b="1">
                <a:solidFill>
                  <a:schemeClr val="bg1"/>
                </a:solidFill>
              </a:rPr>
              <a:t>(Word Vectors)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7534CA-867B-0C28-8D52-5BE7947A9767}"/>
              </a:ext>
            </a:extLst>
          </p:cNvPr>
          <p:cNvSpPr txBox="1"/>
          <p:nvPr/>
        </p:nvSpPr>
        <p:spPr>
          <a:xfrm>
            <a:off x="6899645" y="2068645"/>
            <a:ext cx="1161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altLang="en-US" sz="2400" b="0" i="0" u="none" strike="noStrike" cap="none" normalizeH="0" baseline="0">
                <a:ln>
                  <a:noFill/>
                </a:ln>
                <a:solidFill>
                  <a:srgbClr val="E8EAED"/>
                </a:solidFill>
                <a:effectLst/>
                <a:highlight>
                  <a:srgbClr val="FF0000"/>
                </a:highlight>
                <a:latin typeface="+mj-lt"/>
                <a:ea typeface="inherit"/>
              </a:rPr>
              <a:t>J'adore</a:t>
            </a:r>
            <a:endParaRPr lang="en-US" sz="24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98615E-4BCE-796D-075C-B303E0C28962}"/>
              </a:ext>
            </a:extLst>
          </p:cNvPr>
          <p:cNvSpPr txBox="1"/>
          <p:nvPr/>
        </p:nvSpPr>
        <p:spPr>
          <a:xfrm>
            <a:off x="8104789" y="2068645"/>
            <a:ext cx="589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altLang="en-US" sz="2400" b="0" i="0" u="none" strike="noStrike" cap="none" normalizeH="0" baseline="0">
                <a:ln>
                  <a:noFill/>
                </a:ln>
                <a:solidFill>
                  <a:srgbClr val="E8EAED"/>
                </a:solidFill>
                <a:effectLst/>
                <a:highlight>
                  <a:srgbClr val="363B97"/>
                </a:highlight>
                <a:latin typeface="+mj-lt"/>
                <a:ea typeface="inherit"/>
              </a:rPr>
              <a:t>les</a:t>
            </a:r>
            <a:endParaRPr lang="en-US" sz="24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6A0280-519E-7270-EDDB-C892ACC8DDE6}"/>
              </a:ext>
            </a:extLst>
          </p:cNvPr>
          <p:cNvSpPr txBox="1"/>
          <p:nvPr/>
        </p:nvSpPr>
        <p:spPr>
          <a:xfrm>
            <a:off x="8644570" y="2068645"/>
            <a:ext cx="9387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altLang="en-US" sz="2400" b="0" i="0" u="none" strike="noStrike" cap="none" normalizeH="0" baseline="0">
                <a:ln>
                  <a:noFill/>
                </a:ln>
                <a:solidFill>
                  <a:srgbClr val="E8EAED"/>
                </a:solidFill>
                <a:effectLst/>
                <a:highlight>
                  <a:srgbClr val="800000"/>
                </a:highlight>
                <a:latin typeface="+mj-lt"/>
                <a:ea typeface="inherit"/>
              </a:rPr>
              <a:t>chats</a:t>
            </a:r>
            <a:endParaRPr lang="en-US" sz="2400">
              <a:highlight>
                <a:srgbClr val="800000"/>
              </a:highlight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3F41FF8-0DD2-3E56-0D23-ABF6431E9483}"/>
              </a:ext>
            </a:extLst>
          </p:cNvPr>
          <p:cNvSpPr txBox="1"/>
          <p:nvPr/>
        </p:nvSpPr>
        <p:spPr>
          <a:xfrm>
            <a:off x="9451109" y="2046954"/>
            <a:ext cx="2060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altLang="en-US" sz="2400" b="0" i="0" u="none" strike="noStrike" cap="none" normalizeH="0" baseline="0">
                <a:ln>
                  <a:noFill/>
                </a:ln>
                <a:solidFill>
                  <a:srgbClr val="E8EAED"/>
                </a:solidFill>
                <a:effectLst/>
                <a:latin typeface="+mj-lt"/>
                <a:ea typeface="inherit"/>
              </a:rPr>
              <a:t>et les chiens.</a:t>
            </a:r>
            <a:r>
              <a:rPr kumimoji="0" lang="fr-FR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endParaRPr lang="en-US" sz="24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5DCF72-5895-C207-4AAB-DF309A580C1E}"/>
              </a:ext>
            </a:extLst>
          </p:cNvPr>
          <p:cNvSpPr txBox="1"/>
          <p:nvPr/>
        </p:nvSpPr>
        <p:spPr>
          <a:xfrm>
            <a:off x="5489392" y="1823642"/>
            <a:ext cx="1507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>
                <a:solidFill>
                  <a:schemeClr val="bg1"/>
                </a:solidFill>
              </a:rPr>
              <a:t>French Translation</a:t>
            </a:r>
          </a:p>
        </p:txBody>
      </p:sp>
    </p:spTree>
    <p:extLst>
      <p:ext uri="{BB962C8B-B14F-4D97-AF65-F5344CB8AC3E}">
        <p14:creationId xmlns:p14="http://schemas.microsoft.com/office/powerpoint/2010/main" val="169161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8" grpId="0" animBg="1"/>
      <p:bldP spid="29" grpId="0" animBg="1"/>
      <p:bldP spid="30" grpId="0" animBg="1"/>
      <p:bldP spid="31" grpId="0"/>
      <p:bldP spid="34" grpId="0"/>
      <p:bldP spid="36" grpId="0"/>
      <p:bldP spid="38" grpId="0"/>
      <p:bldP spid="40" grpId="0"/>
      <p:bldP spid="4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D0427-3CDB-3A39-80F4-AEF7CB8D4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From Dictionary to Attention</a:t>
            </a:r>
            <a:br>
              <a:rPr lang="en-US"/>
            </a:br>
            <a:r>
              <a:rPr lang="en-US" sz="3600"/>
              <a:t>Dictionary: Hard-indexing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A08A064-5C34-F6EC-9965-672FE7234D1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9788" y="1907459"/>
                <a:ext cx="6399414" cy="4282204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/>
                  <a:t>`</a:t>
                </a:r>
                <a:r>
                  <a:rPr lang="en-US" err="1"/>
                  <a:t>dic</a:t>
                </a:r>
                <a:r>
                  <a:rPr lang="en-US"/>
                  <a:t> = {1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/>
                  <a:t>, 2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/>
                  <a:t>, 3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/>
                  <a:t>}`</a:t>
                </a:r>
              </a:p>
              <a:p>
                <a:pPr lvl="1"/>
                <a:r>
                  <a:rPr lang="en-US"/>
                  <a:t>Keys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1,2,3</m:t>
                    </m:r>
                  </m:oMath>
                </a14:m>
                <a:endParaRPr lang="en-US"/>
              </a:p>
              <a:p>
                <a:pPr lvl="1"/>
                <a:r>
                  <a:rPr lang="en-US" b="0"/>
                  <a:t>Values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/>
                  <a:t> </a:t>
                </a:r>
              </a:p>
              <a:p>
                <a:endParaRPr lang="en-US"/>
              </a:p>
              <a:p>
                <a:r>
                  <a:rPr lang="en-US"/>
                  <a:t>`</a:t>
                </a:r>
                <a:r>
                  <a:rPr lang="en-US" err="1"/>
                  <a:t>dic</a:t>
                </a:r>
                <a:r>
                  <a:rPr lang="en-US"/>
                  <a:t>[2]` </a:t>
                </a:r>
              </a:p>
              <a:p>
                <a:pPr lvl="1"/>
                <a:r>
                  <a:rPr lang="en-US"/>
                  <a:t>Query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/>
              </a:p>
              <a:p>
                <a:pPr lvl="1"/>
                <a:r>
                  <a:rPr lang="en-US"/>
                  <a:t>Find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/>
                  <a:t> in keys </a:t>
                </a:r>
              </a:p>
              <a:p>
                <a:pPr lvl="1"/>
                <a:r>
                  <a:rPr lang="en-US"/>
                  <a:t>Get corresponding value. </a:t>
                </a:r>
              </a:p>
              <a:p>
                <a:pPr lvl="1"/>
                <a:endParaRPr lang="en-US"/>
              </a:p>
              <a:p>
                <a:r>
                  <a:rPr lang="en-US"/>
                  <a:t>Retrieving values as matrix vector product</a:t>
                </a:r>
              </a:p>
              <a:p>
                <a:pPr lvl="1"/>
                <a:r>
                  <a:rPr lang="en-US"/>
                  <a:t>One hot vector over the keys</a:t>
                </a:r>
              </a:p>
              <a:p>
                <a:pPr lvl="1"/>
                <a:r>
                  <a:rPr lang="en-US"/>
                  <a:t>Matrix vector product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A08A064-5C34-F6EC-9965-672FE7234D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9788" y="1907459"/>
                <a:ext cx="6399414" cy="4282204"/>
              </a:xfrm>
              <a:blipFill>
                <a:blip r:embed="rId3"/>
                <a:stretch>
                  <a:fillRect l="-1143" t="-1709" b="-2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A3AB59A-065D-B873-9BEC-71B3CDE7C26A}"/>
                  </a:ext>
                </a:extLst>
              </p:cNvPr>
              <p:cNvSpPr/>
              <p:nvPr/>
            </p:nvSpPr>
            <p:spPr>
              <a:xfrm>
                <a:off x="7767484" y="2939841"/>
                <a:ext cx="349165" cy="20451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A3AB59A-065D-B873-9BEC-71B3CDE7C2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484" y="2939841"/>
                <a:ext cx="349165" cy="2045113"/>
              </a:xfrm>
              <a:prstGeom prst="rect">
                <a:avLst/>
              </a:prstGeom>
              <a:blipFill>
                <a:blip r:embed="rId4"/>
                <a:stretch>
                  <a:fillRect l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EC7DFC8-39B9-EA38-8FF5-8BECCBD23A77}"/>
                  </a:ext>
                </a:extLst>
              </p:cNvPr>
              <p:cNvSpPr/>
              <p:nvPr/>
            </p:nvSpPr>
            <p:spPr>
              <a:xfrm>
                <a:off x="8089490" y="2939843"/>
                <a:ext cx="349165" cy="2045113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EC7DFC8-39B9-EA38-8FF5-8BECCBD23A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9490" y="2939843"/>
                <a:ext cx="349165" cy="2045113"/>
              </a:xfrm>
              <a:prstGeom prst="rect">
                <a:avLst/>
              </a:prstGeom>
              <a:blipFill>
                <a:blip r:embed="rId5"/>
                <a:stretch>
                  <a:fillRect l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A450810-2258-7E90-B0B9-4852336D50CC}"/>
                  </a:ext>
                </a:extLst>
              </p:cNvPr>
              <p:cNvSpPr/>
              <p:nvPr/>
            </p:nvSpPr>
            <p:spPr>
              <a:xfrm>
                <a:off x="8401766" y="2939841"/>
                <a:ext cx="349165" cy="2045113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A450810-2258-7E90-B0B9-4852336D50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1766" y="2939841"/>
                <a:ext cx="349165" cy="2045113"/>
              </a:xfrm>
              <a:prstGeom prst="rect">
                <a:avLst/>
              </a:prstGeom>
              <a:blipFill>
                <a:blip r:embed="rId6"/>
                <a:stretch>
                  <a:fillRect l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2F11ADAF-C2C6-276B-70DD-8C4DB1C3EC4D}"/>
              </a:ext>
            </a:extLst>
          </p:cNvPr>
          <p:cNvGrpSpPr/>
          <p:nvPr/>
        </p:nvGrpSpPr>
        <p:grpSpPr>
          <a:xfrm>
            <a:off x="9139082" y="2939842"/>
            <a:ext cx="425689" cy="1283494"/>
            <a:chOff x="2529349" y="4696383"/>
            <a:chExt cx="390832" cy="11783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CAFC0F-084A-364D-D948-4FCBCE3B915E}"/>
                </a:ext>
              </a:extLst>
            </p:cNvPr>
            <p:cNvSpPr/>
            <p:nvPr/>
          </p:nvSpPr>
          <p:spPr>
            <a:xfrm>
              <a:off x="2529349" y="5093107"/>
              <a:ext cx="390832" cy="39083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8A71BCE-0403-0D23-7413-8001F59E4989}"/>
                </a:ext>
              </a:extLst>
            </p:cNvPr>
            <p:cNvSpPr/>
            <p:nvPr/>
          </p:nvSpPr>
          <p:spPr>
            <a:xfrm>
              <a:off x="2529349" y="4696383"/>
              <a:ext cx="390832" cy="3908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9ED82B5-1D42-170B-4CE8-2246981F86F5}"/>
                </a:ext>
              </a:extLst>
            </p:cNvPr>
            <p:cNvSpPr/>
            <p:nvPr/>
          </p:nvSpPr>
          <p:spPr>
            <a:xfrm>
              <a:off x="2529349" y="5483943"/>
              <a:ext cx="390832" cy="39083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5E39D9-7C88-212B-B1D1-E280A66C538B}"/>
                  </a:ext>
                </a:extLst>
              </p:cNvPr>
              <p:cNvSpPr txBox="1"/>
              <p:nvPr/>
            </p:nvSpPr>
            <p:spPr>
              <a:xfrm>
                <a:off x="8740777" y="3394906"/>
                <a:ext cx="425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b="1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5E39D9-7C88-212B-B1D1-E280A66C5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0777" y="3394906"/>
                <a:ext cx="42569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2AEB0B7-8CA1-573B-D480-F6A7A51F17F7}"/>
                  </a:ext>
                </a:extLst>
              </p:cNvPr>
              <p:cNvSpPr txBox="1"/>
              <p:nvPr/>
            </p:nvSpPr>
            <p:spPr>
              <a:xfrm>
                <a:off x="9669925" y="3394906"/>
                <a:ext cx="425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2AEB0B7-8CA1-573B-D480-F6A7A51F1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925" y="3394906"/>
                <a:ext cx="42569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B6F9B5D-2E33-6567-5AAA-3309E1115CDA}"/>
                  </a:ext>
                </a:extLst>
              </p:cNvPr>
              <p:cNvSpPr/>
              <p:nvPr/>
            </p:nvSpPr>
            <p:spPr>
              <a:xfrm>
                <a:off x="10200766" y="2939841"/>
                <a:ext cx="349165" cy="2045113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B6F9B5D-2E33-6567-5AAA-3309E1115C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0766" y="2939841"/>
                <a:ext cx="349165" cy="2045113"/>
              </a:xfrm>
              <a:prstGeom prst="rect">
                <a:avLst/>
              </a:prstGeom>
              <a:blipFill>
                <a:blip r:embed="rId9"/>
                <a:stretch>
                  <a:fillRect l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B2B202A-772A-ACEC-6B74-EBBBBE797FB3}"/>
                  </a:ext>
                </a:extLst>
              </p:cNvPr>
              <p:cNvSpPr txBox="1"/>
              <p:nvPr/>
            </p:nvSpPr>
            <p:spPr>
              <a:xfrm>
                <a:off x="7690959" y="2559499"/>
                <a:ext cx="425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B2B202A-772A-ACEC-6B74-EBBBBE797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959" y="2559499"/>
                <a:ext cx="42569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017C71-B36E-6F6D-2AA3-DBBD9DDDA2CB}"/>
                  </a:ext>
                </a:extLst>
              </p:cNvPr>
              <p:cNvSpPr txBox="1"/>
              <p:nvPr/>
            </p:nvSpPr>
            <p:spPr>
              <a:xfrm>
                <a:off x="8012965" y="2566139"/>
                <a:ext cx="425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017C71-B36E-6F6D-2AA3-DBBD9DDDA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965" y="2566139"/>
                <a:ext cx="42569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A65E56-E4B9-5B2F-D7FB-C4D9A3006B6B}"/>
                  </a:ext>
                </a:extLst>
              </p:cNvPr>
              <p:cNvSpPr txBox="1"/>
              <p:nvPr/>
            </p:nvSpPr>
            <p:spPr>
              <a:xfrm>
                <a:off x="8355561" y="2570508"/>
                <a:ext cx="425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A65E56-E4B9-5B2F-D7FB-C4D9A3006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561" y="2570508"/>
                <a:ext cx="42569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098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9" grpId="0"/>
      <p:bldP spid="20" grpId="0" animBg="1"/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D0427-3CDB-3A39-80F4-AEF7CB8D4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From Dictionary to Attention</a:t>
            </a:r>
            <a:br>
              <a:rPr lang="en-US"/>
            </a:br>
            <a:r>
              <a:rPr lang="en-US" sz="3600" err="1"/>
              <a:t>Attention</a:t>
            </a:r>
            <a:r>
              <a:rPr lang="en-US" sz="3600"/>
              <a:t>: Soft-indexing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A08A064-5C34-F6EC-9965-672FE7234D1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9788" y="2079523"/>
                <a:ext cx="5157787" cy="4110139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Soft indexing</a:t>
                </a:r>
              </a:p>
              <a:p>
                <a:pPr lvl="1"/>
                <a:r>
                  <a:rPr lang="en-US"/>
                  <a:t>Define an attention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/>
                  <a:t> over the keys</a:t>
                </a:r>
              </a:p>
              <a:p>
                <a:pPr lvl="1"/>
                <a:endParaRPr lang="en-US"/>
              </a:p>
              <a:p>
                <a:pPr lvl="1"/>
                <a:r>
                  <a:rPr lang="en-US"/>
                  <a:t>Matrix vector product.</a:t>
                </a:r>
              </a:p>
              <a:p>
                <a:pPr marL="457200" lvl="1" indent="0">
                  <a:buNone/>
                </a:pPr>
                <a:endParaRPr lang="en-US"/>
              </a:p>
              <a:p>
                <a:pPr lvl="1"/>
                <a:r>
                  <a:rPr lang="en-US"/>
                  <a:t>Distribution based on similarity of query and key. 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A08A064-5C34-F6EC-9965-672FE7234D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9788" y="2079523"/>
                <a:ext cx="5157787" cy="4110139"/>
              </a:xfrm>
              <a:blipFill>
                <a:blip r:embed="rId3"/>
                <a:stretch>
                  <a:fillRect l="-2128" t="-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D955390-0591-E6E9-FBE5-733EDB8CF314}"/>
                  </a:ext>
                </a:extLst>
              </p:cNvPr>
              <p:cNvSpPr/>
              <p:nvPr/>
            </p:nvSpPr>
            <p:spPr>
              <a:xfrm>
                <a:off x="7767484" y="2939841"/>
                <a:ext cx="349165" cy="20451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D955390-0591-E6E9-FBE5-733EDB8CF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484" y="2939841"/>
                <a:ext cx="349165" cy="2045113"/>
              </a:xfrm>
              <a:prstGeom prst="rect">
                <a:avLst/>
              </a:prstGeom>
              <a:blipFill>
                <a:blip r:embed="rId4"/>
                <a:stretch>
                  <a:fillRect l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9E9CE04-6E4C-AE35-A458-6FA5E26495ED}"/>
                  </a:ext>
                </a:extLst>
              </p:cNvPr>
              <p:cNvSpPr/>
              <p:nvPr/>
            </p:nvSpPr>
            <p:spPr>
              <a:xfrm>
                <a:off x="8089490" y="2939843"/>
                <a:ext cx="349165" cy="2045113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9E9CE04-6E4C-AE35-A458-6FA5E26495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9490" y="2939843"/>
                <a:ext cx="349165" cy="2045113"/>
              </a:xfrm>
              <a:prstGeom prst="rect">
                <a:avLst/>
              </a:prstGeom>
              <a:blipFill>
                <a:blip r:embed="rId5"/>
                <a:stretch>
                  <a:fillRect l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E74C28B-19E8-EFE6-0BA0-08570188577D}"/>
                  </a:ext>
                </a:extLst>
              </p:cNvPr>
              <p:cNvSpPr/>
              <p:nvPr/>
            </p:nvSpPr>
            <p:spPr>
              <a:xfrm>
                <a:off x="8401766" y="2939841"/>
                <a:ext cx="349165" cy="2045113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E74C28B-19E8-EFE6-0BA0-0857018857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1766" y="2939841"/>
                <a:ext cx="349165" cy="2045113"/>
              </a:xfrm>
              <a:prstGeom prst="rect">
                <a:avLst/>
              </a:prstGeom>
              <a:blipFill>
                <a:blip r:embed="rId6"/>
                <a:stretch>
                  <a:fillRect l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C25C7F7D-36A2-253B-1D0E-F4FE6BF286A8}"/>
              </a:ext>
            </a:extLst>
          </p:cNvPr>
          <p:cNvGrpSpPr/>
          <p:nvPr/>
        </p:nvGrpSpPr>
        <p:grpSpPr>
          <a:xfrm>
            <a:off x="9139082" y="2939841"/>
            <a:ext cx="425690" cy="1283495"/>
            <a:chOff x="2529349" y="4696382"/>
            <a:chExt cx="390833" cy="11783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AC708B9A-9614-AD62-F6B1-53FDA9A8A0DD}"/>
                    </a:ext>
                  </a:extLst>
                </p:cNvPr>
                <p:cNvSpPr/>
                <p:nvPr/>
              </p:nvSpPr>
              <p:spPr>
                <a:xfrm>
                  <a:off x="2529349" y="5093107"/>
                  <a:ext cx="390832" cy="39083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0.8</m:t>
                        </m:r>
                      </m:oMath>
                    </m:oMathPara>
                  </a14:m>
                  <a:endParaRPr lang="en-US" sz="1400"/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AC708B9A-9614-AD62-F6B1-53FDA9A8A0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349" y="5093107"/>
                  <a:ext cx="390832" cy="39083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DF3DE10D-FED2-2141-E729-CFB6CB0C2E23}"/>
                    </a:ext>
                  </a:extLst>
                </p:cNvPr>
                <p:cNvSpPr/>
                <p:nvPr/>
              </p:nvSpPr>
              <p:spPr>
                <a:xfrm>
                  <a:off x="2529350" y="4696382"/>
                  <a:ext cx="390832" cy="390836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0.1</m:t>
                        </m:r>
                      </m:oMath>
                    </m:oMathPara>
                  </a14:m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DF3DE10D-FED2-2141-E729-CFB6CB0C2E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350" y="4696382"/>
                  <a:ext cx="390832" cy="39083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35FB0CC-99F6-A5BF-B908-8CF0694761F3}"/>
                    </a:ext>
                  </a:extLst>
                </p:cNvPr>
                <p:cNvSpPr/>
                <p:nvPr/>
              </p:nvSpPr>
              <p:spPr>
                <a:xfrm>
                  <a:off x="2529349" y="5483943"/>
                  <a:ext cx="390832" cy="390836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0.1</m:t>
                        </m:r>
                      </m:oMath>
                    </m:oMathPara>
                  </a14:m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35FB0CC-99F6-A5BF-B908-8CF0694761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349" y="5483943"/>
                  <a:ext cx="390832" cy="39083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1BC5A6-BF0C-288C-0D55-EAA27011049B}"/>
                  </a:ext>
                </a:extLst>
              </p:cNvPr>
              <p:cNvSpPr txBox="1"/>
              <p:nvPr/>
            </p:nvSpPr>
            <p:spPr>
              <a:xfrm>
                <a:off x="8740777" y="3394906"/>
                <a:ext cx="425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b="1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1BC5A6-BF0C-288C-0D55-EAA270110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0777" y="3394906"/>
                <a:ext cx="42569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604F2A9-293F-4B67-C626-AA4E92C687BB}"/>
                  </a:ext>
                </a:extLst>
              </p:cNvPr>
              <p:cNvSpPr txBox="1"/>
              <p:nvPr/>
            </p:nvSpPr>
            <p:spPr>
              <a:xfrm>
                <a:off x="9669925" y="3394906"/>
                <a:ext cx="425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604F2A9-293F-4B67-C626-AA4E92C68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925" y="3394906"/>
                <a:ext cx="42569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3CAEF35-2952-32D7-13D4-684D962CE4C5}"/>
                  </a:ext>
                </a:extLst>
              </p:cNvPr>
              <p:cNvSpPr txBox="1"/>
              <p:nvPr/>
            </p:nvSpPr>
            <p:spPr>
              <a:xfrm>
                <a:off x="7690959" y="2559499"/>
                <a:ext cx="425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3CAEF35-2952-32D7-13D4-684D962CE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959" y="2559499"/>
                <a:ext cx="42569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4AD5FD-9CBB-A6BA-8891-698B79D32005}"/>
                  </a:ext>
                </a:extLst>
              </p:cNvPr>
              <p:cNvSpPr txBox="1"/>
              <p:nvPr/>
            </p:nvSpPr>
            <p:spPr>
              <a:xfrm>
                <a:off x="8012965" y="2566139"/>
                <a:ext cx="425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4AD5FD-9CBB-A6BA-8891-698B79D32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965" y="2566139"/>
                <a:ext cx="425690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96CC28C-CBD6-11AA-7895-68BE43086DE0}"/>
                  </a:ext>
                </a:extLst>
              </p:cNvPr>
              <p:cNvSpPr txBox="1"/>
              <p:nvPr/>
            </p:nvSpPr>
            <p:spPr>
              <a:xfrm>
                <a:off x="8355561" y="2570508"/>
                <a:ext cx="4256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96CC28C-CBD6-11AA-7895-68BE43086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561" y="2570508"/>
                <a:ext cx="425690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62BF3E44-62B6-4DED-0718-1B23F9774798}"/>
              </a:ext>
            </a:extLst>
          </p:cNvPr>
          <p:cNvGrpSpPr/>
          <p:nvPr/>
        </p:nvGrpSpPr>
        <p:grpSpPr>
          <a:xfrm>
            <a:off x="9887186" y="2987931"/>
            <a:ext cx="2216505" cy="2056021"/>
            <a:chOff x="9887186" y="2987931"/>
            <a:chExt cx="2216505" cy="20560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3EFA1A5-1F23-7B23-63BB-B2D79DE4FE18}"/>
                    </a:ext>
                  </a:extLst>
                </p:cNvPr>
                <p:cNvSpPr/>
                <p:nvPr/>
              </p:nvSpPr>
              <p:spPr>
                <a:xfrm>
                  <a:off x="10251612" y="2987931"/>
                  <a:ext cx="349165" cy="2045113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3EFA1A5-1F23-7B23-63BB-B2D79DE4FE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1612" y="2987931"/>
                  <a:ext cx="349165" cy="2045113"/>
                </a:xfrm>
                <a:prstGeom prst="rect">
                  <a:avLst/>
                </a:prstGeom>
                <a:blipFill>
                  <a:blip r:embed="rId15"/>
                  <a:stretch>
                    <a:fillRect l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169027C-8FF8-0467-CC16-159E03FDAFAD}"/>
                    </a:ext>
                  </a:extLst>
                </p:cNvPr>
                <p:cNvSpPr/>
                <p:nvPr/>
              </p:nvSpPr>
              <p:spPr>
                <a:xfrm>
                  <a:off x="11053100" y="2998839"/>
                  <a:ext cx="349165" cy="204511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169027C-8FF8-0467-CC16-159E03FDAF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3100" y="2998839"/>
                  <a:ext cx="349165" cy="2045113"/>
                </a:xfrm>
                <a:prstGeom prst="rect">
                  <a:avLst/>
                </a:prstGeom>
                <a:blipFill>
                  <a:blip r:embed="rId16"/>
                  <a:stretch>
                    <a:fillRect l="-33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6002DDE-B7E7-5647-49F4-52ED75C0A325}"/>
                    </a:ext>
                  </a:extLst>
                </p:cNvPr>
                <p:cNvSpPr/>
                <p:nvPr/>
              </p:nvSpPr>
              <p:spPr>
                <a:xfrm>
                  <a:off x="11754526" y="2987932"/>
                  <a:ext cx="349165" cy="2045113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6002DDE-B7E7-5647-49F4-52ED75C0A3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54526" y="2987932"/>
                  <a:ext cx="349165" cy="2045113"/>
                </a:xfrm>
                <a:prstGeom prst="rect">
                  <a:avLst/>
                </a:prstGeom>
                <a:blipFill>
                  <a:blip r:embed="rId17"/>
                  <a:stretch>
                    <a:fillRect l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B835486-43C2-2032-431D-7DAB07B8A598}"/>
                    </a:ext>
                  </a:extLst>
                </p:cNvPr>
                <p:cNvSpPr txBox="1"/>
                <p:nvPr/>
              </p:nvSpPr>
              <p:spPr>
                <a:xfrm>
                  <a:off x="9887186" y="3836730"/>
                  <a:ext cx="46681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0.8</m:t>
                        </m:r>
                      </m:oMath>
                    </m:oMathPara>
                  </a14:m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B835486-43C2-2032-431D-7DAB07B8A5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7186" y="3836730"/>
                  <a:ext cx="466814" cy="369332"/>
                </a:xfrm>
                <a:prstGeom prst="rect">
                  <a:avLst/>
                </a:prstGeom>
                <a:blipFill>
                  <a:blip r:embed="rId18"/>
                  <a:stretch>
                    <a:fillRect l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57E12BF-D9A6-1251-D476-5DFEB39FCA62}"/>
                    </a:ext>
                  </a:extLst>
                </p:cNvPr>
                <p:cNvSpPr txBox="1"/>
                <p:nvPr/>
              </p:nvSpPr>
              <p:spPr>
                <a:xfrm>
                  <a:off x="10608768" y="3862765"/>
                  <a:ext cx="46681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0.</m:t>
                        </m:r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57E12BF-D9A6-1251-D476-5DFEB39FCA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8768" y="3862765"/>
                  <a:ext cx="466814" cy="369332"/>
                </a:xfrm>
                <a:prstGeom prst="rect">
                  <a:avLst/>
                </a:prstGeom>
                <a:blipFill>
                  <a:blip r:embed="rId19"/>
                  <a:stretch>
                    <a:fillRect l="-22078" r="-129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54F33E1-96CE-C86F-7981-36F3CF24C130}"/>
                    </a:ext>
                  </a:extLst>
                </p:cNvPr>
                <p:cNvSpPr txBox="1"/>
                <p:nvPr/>
              </p:nvSpPr>
              <p:spPr>
                <a:xfrm>
                  <a:off x="11332677" y="3862765"/>
                  <a:ext cx="46681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0.</m:t>
                        </m:r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8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54F33E1-96CE-C86F-7981-36F3CF24C1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2677" y="3862765"/>
                  <a:ext cx="466814" cy="369332"/>
                </a:xfrm>
                <a:prstGeom prst="rect">
                  <a:avLst/>
                </a:prstGeom>
                <a:blipFill>
                  <a:blip r:embed="rId19"/>
                  <a:stretch>
                    <a:fillRect l="-22078" r="-129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5018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  <p:bldP spid="28" grpId="0"/>
      <p:bldP spid="3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CAF2B-1DF1-A3C4-551D-A37A09177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QKV attention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6B2F3A-BD17-6894-6784-7F008E03D2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49450"/>
                <a:ext cx="10515600" cy="4726653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b="1"/>
                  <a:t>Q</a:t>
                </a:r>
                <a:r>
                  <a:rPr lang="en-US"/>
                  <a:t>uery : what I need (</a:t>
                </a:r>
                <a:r>
                  <a:rPr lang="en-US" i="1" err="1"/>
                  <a:t>J’adore</a:t>
                </a:r>
                <a:r>
                  <a:rPr lang="en-US"/>
                  <a:t> : “I want subject pronoun &amp; verb”)</a:t>
                </a:r>
              </a:p>
              <a:p>
                <a:r>
                  <a:rPr lang="en-US" b="1"/>
                  <a:t>K</a:t>
                </a:r>
                <a:r>
                  <a:rPr lang="en-US"/>
                  <a:t>ey : what the target provide (</a:t>
                </a:r>
                <a:r>
                  <a:rPr lang="en-US" i="1"/>
                  <a:t>I </a:t>
                </a:r>
                <a:r>
                  <a:rPr lang="en-US"/>
                  <a:t>: “Here is the subject”)</a:t>
                </a:r>
              </a:p>
              <a:p>
                <a:r>
                  <a:rPr lang="en-US" b="1"/>
                  <a:t>V</a:t>
                </a:r>
                <a:r>
                  <a:rPr lang="en-US"/>
                  <a:t>alue : the information to be retrieved (latent related to </a:t>
                </a:r>
                <a:r>
                  <a:rPr lang="en-US" i="1"/>
                  <a:t>Je</a:t>
                </a:r>
                <a:r>
                  <a:rPr lang="en-US"/>
                  <a:t> or </a:t>
                </a:r>
                <a:r>
                  <a:rPr lang="en-US" i="1"/>
                  <a:t>J’</a:t>
                </a:r>
                <a:r>
                  <a:rPr lang="en-US"/>
                  <a:t> )</a:t>
                </a:r>
              </a:p>
              <a:p>
                <a:endParaRPr lang="en-US"/>
              </a:p>
              <a:p>
                <a:r>
                  <a:rPr lang="en-US"/>
                  <a:t>Linear projection of “word vector”</a:t>
                </a:r>
              </a:p>
              <a:p>
                <a:pPr lvl="1"/>
                <a:r>
                  <a:rPr lang="en-US" b="0"/>
                  <a:t>Query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b="0"/>
              </a:p>
              <a:p>
                <a:pPr lvl="1"/>
                <a:r>
                  <a:rPr lang="en-US" b="0"/>
                  <a:t>Key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b="0"/>
              </a:p>
              <a:p>
                <a:pPr lvl="1"/>
                <a:r>
                  <a:rPr lang="en-US" b="0"/>
                  <a:t>Value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b="0"/>
              </a:p>
              <a:p>
                <a:pPr lvl="1"/>
                <a:endParaRPr lang="en-US" i="1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i="1"/>
                  <a:t> hidden state of encoder (English, source)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i="1">
                    <a:solidFill>
                      <a:schemeClr val="bg1"/>
                    </a:solidFill>
                  </a:rPr>
                  <a:t> hidden state of decoder (French, target)</a:t>
                </a: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6B2F3A-BD17-6894-6784-7F008E03D2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49450"/>
                <a:ext cx="10515600" cy="4726653"/>
              </a:xfrm>
              <a:blipFill>
                <a:blip r:embed="rId2"/>
                <a:stretch>
                  <a:fillRect l="-928" t="-1935" b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135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9D239-3470-26D2-41CF-E3AA1C9F2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Attention mechanism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071E93-B777-B4A4-FC85-DD421B19C8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/>
                  <a:t>Compute the inner product (similarity) of key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/>
                  <a:t> and query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b="0"/>
              </a:p>
              <a:p>
                <a:r>
                  <a:rPr lang="en-US"/>
                  <a:t>SoftMax the normalized score as attention distribution.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𝑙𝑒𝑛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/>
              </a:p>
              <a:p>
                <a:r>
                  <a:rPr lang="en-US"/>
                  <a:t>Use attention distribution to weighted average values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/>
                  <a:t>.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071E93-B777-B4A4-FC85-DD421B19C8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920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D443F6-A98C-1708-484B-C5C76F69B02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365760"/>
                <a:ext cx="4766187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/>
                  <a:t>Visualizing Attention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ED443F6-A98C-1708-484B-C5C76F69B0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365760"/>
                <a:ext cx="4766187" cy="1325563"/>
              </a:xfrm>
              <a:blipFill>
                <a:blip r:embed="rId3"/>
                <a:stretch>
                  <a:fillRect l="-4476" t="-10138" r="-5882" b="-17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9859D-7409-FD58-BD65-8C66C797A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77961"/>
            <a:ext cx="4471219" cy="4614279"/>
          </a:xfrm>
        </p:spPr>
        <p:txBody>
          <a:bodyPr>
            <a:normAutofit/>
          </a:bodyPr>
          <a:lstStyle/>
          <a:p>
            <a:r>
              <a:rPr lang="en-US" i="1"/>
              <a:t>French 2 English</a:t>
            </a:r>
          </a:p>
          <a:p>
            <a:r>
              <a:rPr lang="en-US" i="1"/>
              <a:t>“Learnt to pay Attention”</a:t>
            </a:r>
          </a:p>
          <a:p>
            <a:pPr lvl="1"/>
            <a:r>
              <a:rPr lang="en-US" i="1"/>
              <a:t>“la zone </a:t>
            </a:r>
            <a:r>
              <a:rPr lang="en-US" i="1" err="1"/>
              <a:t>economique</a:t>
            </a:r>
            <a:r>
              <a:rPr lang="en-US" i="1"/>
              <a:t> </a:t>
            </a:r>
            <a:r>
              <a:rPr lang="en-US" i="1" err="1"/>
              <a:t>europeenne</a:t>
            </a:r>
            <a:r>
              <a:rPr lang="en-US" i="1"/>
              <a:t>” -&gt; “the European Economic Area”</a:t>
            </a:r>
          </a:p>
          <a:p>
            <a:pPr lvl="1"/>
            <a:endParaRPr lang="en-US" i="1"/>
          </a:p>
          <a:p>
            <a:pPr lvl="1"/>
            <a:r>
              <a:rPr lang="en-US" i="1"/>
              <a:t>“a </a:t>
            </a:r>
            <a:r>
              <a:rPr lang="en-US" i="1" err="1"/>
              <a:t>ete</a:t>
            </a:r>
            <a:r>
              <a:rPr lang="en-US" i="1"/>
              <a:t> </a:t>
            </a:r>
            <a:r>
              <a:rPr lang="en-US" i="1" err="1"/>
              <a:t>signe</a:t>
            </a:r>
            <a:r>
              <a:rPr lang="en-US" i="1"/>
              <a:t>” -&gt; “was signed”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A202875C-A66B-6342-C2FE-3BCE0FE2C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221" y="695325"/>
            <a:ext cx="603885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60D308-5859-7101-7A99-1F92330662BE}"/>
              </a:ext>
            </a:extLst>
          </p:cNvPr>
          <p:cNvSpPr txBox="1"/>
          <p:nvPr/>
        </p:nvSpPr>
        <p:spPr>
          <a:xfrm>
            <a:off x="0" y="6211669"/>
            <a:ext cx="5751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5"/>
              </a:rPr>
              <a:t>https://jalammar.github.io/visualizing-neural-machine-translation-mechanics-of-seq2seq-models-with-attention/</a:t>
            </a:r>
            <a:r>
              <a:rPr lang="en-US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DB2A64-F56E-C8F0-1744-FCBE00836507}"/>
              </a:ext>
            </a:extLst>
          </p:cNvPr>
          <p:cNvSpPr txBox="1"/>
          <p:nvPr/>
        </p:nvSpPr>
        <p:spPr>
          <a:xfrm>
            <a:off x="0" y="5844313"/>
            <a:ext cx="24052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i="1">
                <a:solidFill>
                  <a:schemeClr val="bg1"/>
                </a:solidFill>
              </a:rPr>
              <a:t>Attention + RNN</a:t>
            </a:r>
          </a:p>
        </p:txBody>
      </p:sp>
    </p:spTree>
    <p:extLst>
      <p:ext uri="{BB962C8B-B14F-4D97-AF65-F5344CB8AC3E}">
        <p14:creationId xmlns:p14="http://schemas.microsoft.com/office/powerpoint/2010/main" val="3464158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D99E062-CF84-843B-C8AB-099B6111C21D}"/>
              </a:ext>
            </a:extLst>
          </p:cNvPr>
          <p:cNvSpPr txBox="1"/>
          <p:nvPr/>
        </p:nvSpPr>
        <p:spPr>
          <a:xfrm>
            <a:off x="5302060" y="2747363"/>
            <a:ext cx="49519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It’s complicated…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</a:rPr>
              <a:t>but here’s the high-level idea.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6985FC-B0D4-BC79-FCD7-A72AD9FD17FF}"/>
              </a:ext>
            </a:extLst>
          </p:cNvPr>
          <p:cNvSpPr txBox="1"/>
          <p:nvPr/>
        </p:nvSpPr>
        <p:spPr>
          <a:xfrm>
            <a:off x="5181597" y="993421"/>
            <a:ext cx="5046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How does it work?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1C0D20-F42F-D44B-BB19-DABBAF54DC94}"/>
              </a:ext>
            </a:extLst>
          </p:cNvPr>
          <p:cNvSpPr txBox="1"/>
          <p:nvPr/>
        </p:nvSpPr>
        <p:spPr>
          <a:xfrm>
            <a:off x="400757" y="4701826"/>
            <a:ext cx="3143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“Batman eating pizza in a diner"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3E33F4-3E67-846C-6D9C-B1B91D094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7" y="1072374"/>
            <a:ext cx="3349978" cy="334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9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CC41C-61E0-5B43-B154-C13D1860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Cross &amp; Self Attention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B2CE24-74ED-DE5E-E3B7-5ED5F670FC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49450"/>
                <a:ext cx="6012629" cy="4195763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Cross Attention</a:t>
                </a:r>
              </a:p>
              <a:p>
                <a:pPr lvl="1"/>
                <a:r>
                  <a:rPr lang="en-US"/>
                  <a:t>Tokens in one language pay attention to tokens in </a:t>
                </a:r>
                <a:r>
                  <a:rPr lang="en-US" b="1"/>
                  <a:t>another</a:t>
                </a:r>
                <a:r>
                  <a:rPr lang="en-US"/>
                  <a:t>. </a:t>
                </a:r>
              </a:p>
              <a:p>
                <a:pPr lvl="1"/>
                <a:endParaRPr lang="en-US"/>
              </a:p>
              <a:p>
                <a:r>
                  <a:rPr lang="en-US"/>
                  <a:t>Self Attention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/>
                  <a:t>)</a:t>
                </a:r>
              </a:p>
              <a:p>
                <a:pPr lvl="1"/>
                <a:r>
                  <a:rPr lang="en-US"/>
                  <a:t>Tokens in a language pay attention to </a:t>
                </a:r>
                <a:r>
                  <a:rPr lang="en-US" b="1"/>
                  <a:t>each other</a:t>
                </a:r>
                <a:r>
                  <a:rPr lang="en-US"/>
                  <a:t>. 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B2CE24-74ED-DE5E-E3B7-5ED5F670FC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49450"/>
                <a:ext cx="6012629" cy="4195763"/>
              </a:xfrm>
              <a:blipFill>
                <a:blip r:embed="rId2"/>
                <a:stretch>
                  <a:fillRect l="-1826" t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52BC8E4-CF52-2E4D-E7F5-20164FE583B8}"/>
                  </a:ext>
                </a:extLst>
              </p:cNvPr>
              <p:cNvSpPr/>
              <p:nvPr/>
            </p:nvSpPr>
            <p:spPr>
              <a:xfrm>
                <a:off x="9761643" y="3484893"/>
                <a:ext cx="341518" cy="131808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52BC8E4-CF52-2E4D-E7F5-20164FE583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643" y="3484893"/>
                <a:ext cx="341518" cy="1318083"/>
              </a:xfrm>
              <a:prstGeom prst="rect">
                <a:avLst/>
              </a:prstGeom>
              <a:blipFill>
                <a:blip r:embed="rId3"/>
                <a:stretch>
                  <a:fillRect l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98E5A2D-CF9F-DE22-A6EC-09BFD140B74E}"/>
                  </a:ext>
                </a:extLst>
              </p:cNvPr>
              <p:cNvSpPr/>
              <p:nvPr/>
            </p:nvSpPr>
            <p:spPr>
              <a:xfrm>
                <a:off x="10705144" y="3484892"/>
                <a:ext cx="341518" cy="131808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98E5A2D-CF9F-DE22-A6EC-09BFD140B7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5144" y="3484892"/>
                <a:ext cx="341518" cy="1318083"/>
              </a:xfrm>
              <a:prstGeom prst="rect">
                <a:avLst/>
              </a:prstGeom>
              <a:blipFill>
                <a:blip r:embed="rId4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2327FBA-C7AD-2289-0B68-7051E25F8980}"/>
                  </a:ext>
                </a:extLst>
              </p:cNvPr>
              <p:cNvSpPr/>
              <p:nvPr/>
            </p:nvSpPr>
            <p:spPr>
              <a:xfrm>
                <a:off x="11307127" y="3483677"/>
                <a:ext cx="341518" cy="1318083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2327FBA-C7AD-2289-0B68-7051E25F89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7127" y="3483677"/>
                <a:ext cx="341518" cy="1318083"/>
              </a:xfrm>
              <a:prstGeom prst="rect">
                <a:avLst/>
              </a:prstGeom>
              <a:blipFill>
                <a:blip r:embed="rId5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9DA5D54-5B02-D156-2331-8F5539C712D2}"/>
              </a:ext>
            </a:extLst>
          </p:cNvPr>
          <p:cNvSpPr txBox="1"/>
          <p:nvPr/>
        </p:nvSpPr>
        <p:spPr>
          <a:xfrm>
            <a:off x="8202636" y="3492291"/>
            <a:ext cx="1557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>
                <a:solidFill>
                  <a:schemeClr val="bg1"/>
                </a:solidFill>
              </a:rPr>
              <a:t>Decoder hidden state</a:t>
            </a:r>
          </a:p>
          <a:p>
            <a:pPr algn="r"/>
            <a:r>
              <a:rPr lang="en-US" sz="2000" b="1">
                <a:solidFill>
                  <a:schemeClr val="bg1"/>
                </a:solidFill>
              </a:rPr>
              <a:t>(Word Vectors)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025F59-A9F9-9F38-E546-DFD931BB036F}"/>
              </a:ext>
            </a:extLst>
          </p:cNvPr>
          <p:cNvSpPr txBox="1"/>
          <p:nvPr/>
        </p:nvSpPr>
        <p:spPr>
          <a:xfrm>
            <a:off x="9508332" y="2855465"/>
            <a:ext cx="1161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altLang="en-US" sz="2400" b="0" i="0" u="none" strike="noStrike" cap="none" normalizeH="0" baseline="0">
                <a:ln>
                  <a:noFill/>
                </a:ln>
                <a:solidFill>
                  <a:srgbClr val="E8EAED"/>
                </a:solidFill>
                <a:effectLst/>
                <a:highlight>
                  <a:srgbClr val="FF0000"/>
                </a:highlight>
                <a:latin typeface="+mj-lt"/>
                <a:ea typeface="inherit"/>
              </a:rPr>
              <a:t>J'adore</a:t>
            </a:r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BB78D5-D612-9A5D-8BE5-B905BF0D6675}"/>
              </a:ext>
            </a:extLst>
          </p:cNvPr>
          <p:cNvSpPr txBox="1"/>
          <p:nvPr/>
        </p:nvSpPr>
        <p:spPr>
          <a:xfrm>
            <a:off x="10713476" y="2855465"/>
            <a:ext cx="589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altLang="en-US" sz="2400" b="0" i="0" u="none" strike="noStrike" cap="none" normalizeH="0" baseline="0">
                <a:ln>
                  <a:noFill/>
                </a:ln>
                <a:solidFill>
                  <a:srgbClr val="E8EAED"/>
                </a:solidFill>
                <a:effectLst/>
                <a:highlight>
                  <a:srgbClr val="363B97"/>
                </a:highlight>
                <a:latin typeface="+mj-lt"/>
                <a:ea typeface="inherit"/>
              </a:rPr>
              <a:t>les</a:t>
            </a:r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A42F68-669E-8B48-7ACD-E824CD4B85B3}"/>
              </a:ext>
            </a:extLst>
          </p:cNvPr>
          <p:cNvSpPr txBox="1"/>
          <p:nvPr/>
        </p:nvSpPr>
        <p:spPr>
          <a:xfrm>
            <a:off x="11253257" y="2855465"/>
            <a:ext cx="9387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altLang="en-US" sz="2400" b="0" i="0" u="none" strike="noStrike" cap="none" normalizeH="0" baseline="0">
                <a:ln>
                  <a:noFill/>
                </a:ln>
                <a:solidFill>
                  <a:srgbClr val="E8EAED"/>
                </a:solidFill>
                <a:effectLst/>
                <a:highlight>
                  <a:srgbClr val="800000"/>
                </a:highlight>
                <a:latin typeface="+mj-lt"/>
                <a:ea typeface="inherit"/>
              </a:rPr>
              <a:t>chats</a:t>
            </a:r>
            <a:endParaRPr lang="en-US" sz="2400">
              <a:highlight>
                <a:srgbClr val="8000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A31592-DF9B-0ADC-EFCC-DF08C956E362}"/>
              </a:ext>
            </a:extLst>
          </p:cNvPr>
          <p:cNvSpPr txBox="1"/>
          <p:nvPr/>
        </p:nvSpPr>
        <p:spPr>
          <a:xfrm>
            <a:off x="8028409" y="2696825"/>
            <a:ext cx="1507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>
                <a:solidFill>
                  <a:schemeClr val="bg1"/>
                </a:solidFill>
              </a:rPr>
              <a:t>French Translation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F2569A-08BC-078B-64EB-CFC10328AFE3}"/>
              </a:ext>
            </a:extLst>
          </p:cNvPr>
          <p:cNvSpPr/>
          <p:nvPr/>
        </p:nvSpPr>
        <p:spPr>
          <a:xfrm>
            <a:off x="10862631" y="4875001"/>
            <a:ext cx="688634" cy="461665"/>
          </a:xfrm>
          <a:custGeom>
            <a:avLst/>
            <a:gdLst>
              <a:gd name="connsiteX0" fmla="*/ 5122843 w 5306764"/>
              <a:gd name="connsiteY0" fmla="*/ 66257 h 421563"/>
              <a:gd name="connsiteX1" fmla="*/ 5078776 w 5306764"/>
              <a:gd name="connsiteY1" fmla="*/ 176426 h 421563"/>
              <a:gd name="connsiteX2" fmla="*/ 2864385 w 5306764"/>
              <a:gd name="connsiteY2" fmla="*/ 418797 h 421563"/>
              <a:gd name="connsiteX3" fmla="*/ 0 w 5306764"/>
              <a:gd name="connsiteY3" fmla="*/ 156 h 421563"/>
              <a:gd name="connsiteX0" fmla="*/ 5122843 w 5148465"/>
              <a:gd name="connsiteY0" fmla="*/ 66257 h 431003"/>
              <a:gd name="connsiteX1" fmla="*/ 4230477 w 5148465"/>
              <a:gd name="connsiteY1" fmla="*/ 363713 h 431003"/>
              <a:gd name="connsiteX2" fmla="*/ 2864385 w 5148465"/>
              <a:gd name="connsiteY2" fmla="*/ 418797 h 431003"/>
              <a:gd name="connsiteX3" fmla="*/ 0 w 5148465"/>
              <a:gd name="connsiteY3" fmla="*/ 156 h 431003"/>
              <a:gd name="connsiteX0" fmla="*/ 5122843 w 5154873"/>
              <a:gd name="connsiteY0" fmla="*/ 66271 h 406198"/>
              <a:gd name="connsiteX1" fmla="*/ 4230477 w 5154873"/>
              <a:gd name="connsiteY1" fmla="*/ 363727 h 406198"/>
              <a:gd name="connsiteX2" fmla="*/ 1817783 w 5154873"/>
              <a:gd name="connsiteY2" fmla="*/ 385761 h 406198"/>
              <a:gd name="connsiteX3" fmla="*/ 0 w 5154873"/>
              <a:gd name="connsiteY3" fmla="*/ 170 h 406198"/>
              <a:gd name="connsiteX0" fmla="*/ 5122843 w 5154873"/>
              <a:gd name="connsiteY0" fmla="*/ 66271 h 454231"/>
              <a:gd name="connsiteX1" fmla="*/ 4230477 w 5154873"/>
              <a:gd name="connsiteY1" fmla="*/ 363727 h 454231"/>
              <a:gd name="connsiteX2" fmla="*/ 1817783 w 5154873"/>
              <a:gd name="connsiteY2" fmla="*/ 385761 h 454231"/>
              <a:gd name="connsiteX3" fmla="*/ 0 w 5154873"/>
              <a:gd name="connsiteY3" fmla="*/ 170 h 454231"/>
              <a:gd name="connsiteX0" fmla="*/ 5122843 w 5154873"/>
              <a:gd name="connsiteY0" fmla="*/ 66271 h 474779"/>
              <a:gd name="connsiteX1" fmla="*/ 4230477 w 5154873"/>
              <a:gd name="connsiteY1" fmla="*/ 418812 h 474779"/>
              <a:gd name="connsiteX2" fmla="*/ 1817783 w 5154873"/>
              <a:gd name="connsiteY2" fmla="*/ 385761 h 474779"/>
              <a:gd name="connsiteX3" fmla="*/ 0 w 5154873"/>
              <a:gd name="connsiteY3" fmla="*/ 170 h 474779"/>
              <a:gd name="connsiteX0" fmla="*/ 4230477 w 4230477"/>
              <a:gd name="connsiteY0" fmla="*/ 418812 h 474779"/>
              <a:gd name="connsiteX1" fmla="*/ 1817783 w 4230477"/>
              <a:gd name="connsiteY1" fmla="*/ 385761 h 474779"/>
              <a:gd name="connsiteX2" fmla="*/ 0 w 4230477"/>
              <a:gd name="connsiteY2" fmla="*/ 170 h 474779"/>
              <a:gd name="connsiteX0" fmla="*/ 5067759 w 5067759"/>
              <a:gd name="connsiteY0" fmla="*/ 171 h 411453"/>
              <a:gd name="connsiteX1" fmla="*/ 1817783 w 5067759"/>
              <a:gd name="connsiteY1" fmla="*/ 385761 h 411453"/>
              <a:gd name="connsiteX2" fmla="*/ 0 w 5067759"/>
              <a:gd name="connsiteY2" fmla="*/ 170 h 411453"/>
              <a:gd name="connsiteX0" fmla="*/ 5067759 w 5067759"/>
              <a:gd name="connsiteY0" fmla="*/ 171 h 427664"/>
              <a:gd name="connsiteX1" fmla="*/ 1817783 w 5067759"/>
              <a:gd name="connsiteY1" fmla="*/ 385761 h 427664"/>
              <a:gd name="connsiteX2" fmla="*/ 0 w 5067759"/>
              <a:gd name="connsiteY2" fmla="*/ 170 h 427664"/>
              <a:gd name="connsiteX0" fmla="*/ 5067759 w 5067759"/>
              <a:gd name="connsiteY0" fmla="*/ 158 h 457322"/>
              <a:gd name="connsiteX1" fmla="*/ 3128790 w 5067759"/>
              <a:gd name="connsiteY1" fmla="*/ 418798 h 457322"/>
              <a:gd name="connsiteX2" fmla="*/ 0 w 5067759"/>
              <a:gd name="connsiteY2" fmla="*/ 157 h 457322"/>
              <a:gd name="connsiteX0" fmla="*/ 5067759 w 5067759"/>
              <a:gd name="connsiteY0" fmla="*/ 146 h 487448"/>
              <a:gd name="connsiteX1" fmla="*/ 3106757 w 5067759"/>
              <a:gd name="connsiteY1" fmla="*/ 451834 h 487448"/>
              <a:gd name="connsiteX2" fmla="*/ 0 w 5067759"/>
              <a:gd name="connsiteY2" fmla="*/ 145 h 487448"/>
              <a:gd name="connsiteX0" fmla="*/ 5067759 w 5067759"/>
              <a:gd name="connsiteY0" fmla="*/ 146 h 451834"/>
              <a:gd name="connsiteX1" fmla="*/ 3106757 w 5067759"/>
              <a:gd name="connsiteY1" fmla="*/ 451834 h 451834"/>
              <a:gd name="connsiteX2" fmla="*/ 0 w 5067759"/>
              <a:gd name="connsiteY2" fmla="*/ 145 h 451834"/>
              <a:gd name="connsiteX0" fmla="*/ 5067759 w 5067759"/>
              <a:gd name="connsiteY0" fmla="*/ 146 h 453667"/>
              <a:gd name="connsiteX1" fmla="*/ 3106757 w 5067759"/>
              <a:gd name="connsiteY1" fmla="*/ 451834 h 453667"/>
              <a:gd name="connsiteX2" fmla="*/ 0 w 5067759"/>
              <a:gd name="connsiteY2" fmla="*/ 145 h 453667"/>
              <a:gd name="connsiteX0" fmla="*/ 5067759 w 5067759"/>
              <a:gd name="connsiteY0" fmla="*/ 146 h 451834"/>
              <a:gd name="connsiteX1" fmla="*/ 3106757 w 5067759"/>
              <a:gd name="connsiteY1" fmla="*/ 451834 h 451834"/>
              <a:gd name="connsiteX2" fmla="*/ 0 w 5067759"/>
              <a:gd name="connsiteY2" fmla="*/ 145 h 451834"/>
              <a:gd name="connsiteX0" fmla="*/ 5067759 w 5067759"/>
              <a:gd name="connsiteY0" fmla="*/ 134 h 452011"/>
              <a:gd name="connsiteX1" fmla="*/ 3106757 w 5067759"/>
              <a:gd name="connsiteY1" fmla="*/ 451822 h 452011"/>
              <a:gd name="connsiteX2" fmla="*/ 0 w 5067759"/>
              <a:gd name="connsiteY2" fmla="*/ 133 h 452011"/>
              <a:gd name="connsiteX0" fmla="*/ 5067759 w 5067759"/>
              <a:gd name="connsiteY0" fmla="*/ 134 h 452011"/>
              <a:gd name="connsiteX1" fmla="*/ 2688116 w 5067759"/>
              <a:gd name="connsiteY1" fmla="*/ 451822 h 452011"/>
              <a:gd name="connsiteX2" fmla="*/ 0 w 5067759"/>
              <a:gd name="connsiteY2" fmla="*/ 133 h 452011"/>
              <a:gd name="connsiteX0" fmla="*/ 5067759 w 5067759"/>
              <a:gd name="connsiteY0" fmla="*/ 1 h 457893"/>
              <a:gd name="connsiteX1" fmla="*/ 2688116 w 5067759"/>
              <a:gd name="connsiteY1" fmla="*/ 451689 h 457893"/>
              <a:gd name="connsiteX2" fmla="*/ 0 w 5067759"/>
              <a:gd name="connsiteY2" fmla="*/ 0 h 457893"/>
              <a:gd name="connsiteX0" fmla="*/ 5067759 w 5067759"/>
              <a:gd name="connsiteY0" fmla="*/ 1 h 431000"/>
              <a:gd name="connsiteX1" fmla="*/ 2295364 w 5067759"/>
              <a:gd name="connsiteY1" fmla="*/ 420246 h 431000"/>
              <a:gd name="connsiteX2" fmla="*/ 0 w 5067759"/>
              <a:gd name="connsiteY2" fmla="*/ 0 h 431000"/>
              <a:gd name="connsiteX0" fmla="*/ 5067759 w 5067759"/>
              <a:gd name="connsiteY0" fmla="*/ 1 h 420246"/>
              <a:gd name="connsiteX1" fmla="*/ 2295364 w 5067759"/>
              <a:gd name="connsiteY1" fmla="*/ 420246 h 420246"/>
              <a:gd name="connsiteX2" fmla="*/ 0 w 5067759"/>
              <a:gd name="connsiteY2" fmla="*/ 0 h 420246"/>
              <a:gd name="connsiteX0" fmla="*/ 5067759 w 5067759"/>
              <a:gd name="connsiteY0" fmla="*/ 1 h 420246"/>
              <a:gd name="connsiteX1" fmla="*/ 2295364 w 5067759"/>
              <a:gd name="connsiteY1" fmla="*/ 420246 h 420246"/>
              <a:gd name="connsiteX2" fmla="*/ 0 w 5067759"/>
              <a:gd name="connsiteY2" fmla="*/ 0 h 420246"/>
              <a:gd name="connsiteX0" fmla="*/ 5067759 w 5067759"/>
              <a:gd name="connsiteY0" fmla="*/ 1 h 425033"/>
              <a:gd name="connsiteX1" fmla="*/ 2295364 w 5067759"/>
              <a:gd name="connsiteY1" fmla="*/ 420246 h 425033"/>
              <a:gd name="connsiteX2" fmla="*/ 0 w 5067759"/>
              <a:gd name="connsiteY2" fmla="*/ 0 h 425033"/>
              <a:gd name="connsiteX0" fmla="*/ 5067759 w 5067759"/>
              <a:gd name="connsiteY0" fmla="*/ 1 h 425033"/>
              <a:gd name="connsiteX1" fmla="*/ 2295364 w 5067759"/>
              <a:gd name="connsiteY1" fmla="*/ 420246 h 425033"/>
              <a:gd name="connsiteX2" fmla="*/ 0 w 5067759"/>
              <a:gd name="connsiteY2" fmla="*/ 0 h 425033"/>
              <a:gd name="connsiteX0" fmla="*/ 5067759 w 5067759"/>
              <a:gd name="connsiteY0" fmla="*/ 1 h 425033"/>
              <a:gd name="connsiteX1" fmla="*/ 3187180 w 5067759"/>
              <a:gd name="connsiteY1" fmla="*/ 420246 h 425033"/>
              <a:gd name="connsiteX2" fmla="*/ 0 w 5067759"/>
              <a:gd name="connsiteY2" fmla="*/ 0 h 42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7759" h="425033">
                <a:moveTo>
                  <a:pt x="5067759" y="1"/>
                </a:moveTo>
                <a:cubicBezTo>
                  <a:pt x="4594034" y="295620"/>
                  <a:pt x="3841170" y="421995"/>
                  <a:pt x="3187180" y="420246"/>
                </a:cubicBezTo>
                <a:cubicBezTo>
                  <a:pt x="2205410" y="444973"/>
                  <a:pt x="649076" y="383858"/>
                  <a:pt x="0" y="0"/>
                </a:cubicBezTo>
              </a:path>
            </a:pathLst>
          </a:custGeom>
          <a:noFill/>
          <a:ln w="5715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12449-134D-EBA3-E04B-19D370776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73484-7D6D-1C8E-CE9D-6D3A5BB5F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A212379F-139D-7F2C-6C5E-957A69BD6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AC024C-E336-BF5C-DBA2-8199FD96CF6B}"/>
              </a:ext>
            </a:extLst>
          </p:cNvPr>
          <p:cNvSpPr txBox="1"/>
          <p:nvPr/>
        </p:nvSpPr>
        <p:spPr>
          <a:xfrm>
            <a:off x="7826478" y="6510258"/>
            <a:ext cx="4286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>
                <a:hlinkClick r:id="rId3"/>
              </a:rPr>
              <a:t>https://jalammar.github.io/illustrated-gpt2/</a:t>
            </a:r>
            <a:r>
              <a:rPr lang="en-US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84FD4F-BC50-2932-C2CC-105E82C2BB55}"/>
              </a:ext>
            </a:extLst>
          </p:cNvPr>
          <p:cNvSpPr txBox="1"/>
          <p:nvPr/>
        </p:nvSpPr>
        <p:spPr>
          <a:xfrm>
            <a:off x="0" y="137652"/>
            <a:ext cx="535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/>
              <a:t>“A robot must obey the order given </a:t>
            </a:r>
            <a:r>
              <a:rPr lang="en-US" sz="2000" b="1" i="1">
                <a:solidFill>
                  <a:schemeClr val="accent2"/>
                </a:solidFill>
              </a:rPr>
              <a:t>it</a:t>
            </a:r>
            <a:r>
              <a:rPr lang="en-US" sz="2000" i="1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1901252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12449-134D-EBA3-E04B-19D370776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73484-7D6D-1C8E-CE9D-6D3A5BB5F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C024C-E336-BF5C-DBA2-8199FD96CF6B}"/>
              </a:ext>
            </a:extLst>
          </p:cNvPr>
          <p:cNvSpPr txBox="1"/>
          <p:nvPr/>
        </p:nvSpPr>
        <p:spPr>
          <a:xfrm>
            <a:off x="7826478" y="6510258"/>
            <a:ext cx="4286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>
                <a:hlinkClick r:id="rId2"/>
              </a:rPr>
              <a:t>https://jalammar.github.io/illustrated-gpt2/</a:t>
            </a:r>
            <a:r>
              <a:rPr lang="en-US"/>
              <a:t> 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2839F078-1308-303F-802D-33EFDAE95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"/>
            <a:ext cx="121920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D09DA8-B20D-5F92-9025-BC112D1958D6}"/>
              </a:ext>
            </a:extLst>
          </p:cNvPr>
          <p:cNvSpPr txBox="1"/>
          <p:nvPr/>
        </p:nvSpPr>
        <p:spPr>
          <a:xfrm>
            <a:off x="0" y="137652"/>
            <a:ext cx="5358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/>
              <a:t>“A robot must obey the order given </a:t>
            </a:r>
            <a:r>
              <a:rPr lang="en-US" sz="2000" b="1" i="1">
                <a:solidFill>
                  <a:schemeClr val="accent2"/>
                </a:solidFill>
              </a:rPr>
              <a:t>it</a:t>
            </a:r>
            <a:r>
              <a:rPr lang="en-US" sz="2000" i="1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5782396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12449-134D-EBA3-E04B-19D370776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73484-7D6D-1C8E-CE9D-6D3A5BB5F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C024C-E336-BF5C-DBA2-8199FD96CF6B}"/>
              </a:ext>
            </a:extLst>
          </p:cNvPr>
          <p:cNvSpPr txBox="1"/>
          <p:nvPr/>
        </p:nvSpPr>
        <p:spPr>
          <a:xfrm>
            <a:off x="7826478" y="6510258"/>
            <a:ext cx="4286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>
                <a:hlinkClick r:id="rId2"/>
              </a:rPr>
              <a:t>https://jalammar.github.io/illustrated-gpt2/</a:t>
            </a:r>
            <a:r>
              <a:rPr lang="en-US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10F5C53-2FF9-CE7F-DD1F-2687D4FF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97" y="8102"/>
            <a:ext cx="11124406" cy="650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6434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0469-9250-6C53-74C3-2B9D624A8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2516" y="365760"/>
            <a:ext cx="3881284" cy="1325563"/>
          </a:xfrm>
        </p:spPr>
        <p:txBody>
          <a:bodyPr>
            <a:normAutofit fontScale="90000"/>
          </a:bodyPr>
          <a:lstStyle/>
          <a:p>
            <a:r>
              <a:rPr lang="en-US"/>
              <a:t>Illustrated self attention with matrix shape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4A9CE-35B9-6649-C26A-4BB0BE5CD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FC71BC5D-3A79-F3E0-9024-9F783D698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16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6E51B8-027F-3D5C-D650-E96D262E2A76}"/>
              </a:ext>
            </a:extLst>
          </p:cNvPr>
          <p:cNvSpPr/>
          <p:nvPr/>
        </p:nvSpPr>
        <p:spPr>
          <a:xfrm>
            <a:off x="0" y="3716594"/>
            <a:ext cx="7226710" cy="3141406"/>
          </a:xfrm>
          <a:prstGeom prst="rect">
            <a:avLst/>
          </a:prstGeom>
          <a:solidFill>
            <a:srgbClr val="5B3334"/>
          </a:solidFill>
          <a:ln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B39EFD-26FF-D8F8-1AF8-72ADD147E080}"/>
              </a:ext>
            </a:extLst>
          </p:cNvPr>
          <p:cNvSpPr txBox="1"/>
          <p:nvPr/>
        </p:nvSpPr>
        <p:spPr>
          <a:xfrm>
            <a:off x="7081684" y="6492240"/>
            <a:ext cx="5110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https://jalammar.github.io/illustrated-transformer/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660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A6357-D8F7-5EA3-537E-AEEFE0716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92248F9C-D641-06C3-3449-AE0812E47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75355" cy="495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8221881-5083-F24F-0335-290A73D6E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3595"/>
            <a:ext cx="4975225" cy="194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201EB9-6CC5-B996-6503-C7B17AB469C6}"/>
              </a:ext>
            </a:extLst>
          </p:cNvPr>
          <p:cNvSpPr txBox="1"/>
          <p:nvPr/>
        </p:nvSpPr>
        <p:spPr>
          <a:xfrm>
            <a:off x="7081684" y="6492240"/>
            <a:ext cx="5110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4"/>
              </a:rPr>
              <a:t>https://jalammar.github.io/illustrated-transformer/</a:t>
            </a:r>
            <a:r>
              <a:rPr lang="en-US"/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EA5898-DF6D-14C1-F6C8-11A9FC3B496B}"/>
              </a:ext>
            </a:extLst>
          </p:cNvPr>
          <p:cNvSpPr txBox="1">
            <a:spLocks/>
          </p:cNvSpPr>
          <p:nvPr/>
        </p:nvSpPr>
        <p:spPr>
          <a:xfrm>
            <a:off x="7472516" y="365760"/>
            <a:ext cx="38812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Illustrated self attention with matrix shape</a:t>
            </a:r>
          </a:p>
        </p:txBody>
      </p:sp>
    </p:spTree>
    <p:extLst>
      <p:ext uri="{BB962C8B-B14F-4D97-AF65-F5344CB8AC3E}">
        <p14:creationId xmlns:p14="http://schemas.microsoft.com/office/powerpoint/2010/main" val="17434312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A8E6-CC53-54C5-D5FB-2E0CB68E1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Note: Feed Forward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ABE06-15F2-2F2F-97AA-0495F376C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9450"/>
            <a:ext cx="5596890" cy="4195763"/>
          </a:xfrm>
        </p:spPr>
        <p:txBody>
          <a:bodyPr/>
          <a:lstStyle/>
          <a:p>
            <a:r>
              <a:rPr lang="en-US"/>
              <a:t>Attention is usually followed by a 2-layer MLP and Normalization</a:t>
            </a:r>
          </a:p>
          <a:p>
            <a:pPr lvl="1"/>
            <a:endParaRPr lang="en-US"/>
          </a:p>
          <a:p>
            <a:pPr lvl="1"/>
            <a:r>
              <a:rPr lang="en-US"/>
              <a:t>Learn nonlinear transform.</a:t>
            </a:r>
          </a:p>
        </p:txBody>
      </p:sp>
      <p:pic>
        <p:nvPicPr>
          <p:cNvPr id="4" name="Picture 3" descr="Diagram">
            <a:extLst>
              <a:ext uri="{FF2B5EF4-FFF2-40B4-BE49-F238E27FC236}">
                <a16:creationId xmlns:a16="http://schemas.microsoft.com/office/drawing/2014/main" id="{195685DC-3F63-F417-1910-7E896AB31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" r="35946"/>
          <a:stretch/>
        </p:blipFill>
        <p:spPr>
          <a:xfrm>
            <a:off x="7037070" y="1949450"/>
            <a:ext cx="4316730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8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B822F-FB9B-30BD-3FE3-93BB4FF25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100"/>
            <a:ext cx="10515600" cy="923213"/>
          </a:xfrm>
        </p:spPr>
        <p:txBody>
          <a:bodyPr/>
          <a:lstStyle/>
          <a:p>
            <a:r>
              <a:rPr lang="en-US"/>
              <a:t>Text2Image as translation 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D29B3BEE-5A13-D851-05DF-1764233D996C}"/>
              </a:ext>
            </a:extLst>
          </p:cNvPr>
          <p:cNvSpPr/>
          <p:nvPr/>
        </p:nvSpPr>
        <p:spPr>
          <a:xfrm>
            <a:off x="7958451" y="2165186"/>
            <a:ext cx="2669749" cy="1648338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FF332F-7D80-9CBB-E608-2D0C79BBF101}"/>
              </a:ext>
            </a:extLst>
          </p:cNvPr>
          <p:cNvSpPr txBox="1"/>
          <p:nvPr/>
        </p:nvSpPr>
        <p:spPr>
          <a:xfrm>
            <a:off x="1311007" y="3893639"/>
            <a:ext cx="5007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JetBrains Mono"/>
              </a:rPr>
              <a:t>“ A ballerina chasing her cat running on the grass in the style of Monet "</a:t>
            </a:r>
          </a:p>
        </p:txBody>
      </p:sp>
      <p:pic>
        <p:nvPicPr>
          <p:cNvPr id="10" name="Picture 9" descr="A picture containing grass, skirt, colorful&#10;&#10;Description automatically generated">
            <a:extLst>
              <a:ext uri="{FF2B5EF4-FFF2-40B4-BE49-F238E27FC236}">
                <a16:creationId xmlns:a16="http://schemas.microsoft.com/office/drawing/2014/main" id="{D4CAC028-0225-4B2B-C517-6ED5F5DD7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212" y="4037100"/>
            <a:ext cx="2671080" cy="267108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209D508-77ED-0CBA-78EF-75941DA8FEA8}"/>
              </a:ext>
            </a:extLst>
          </p:cNvPr>
          <p:cNvGrpSpPr/>
          <p:nvPr/>
        </p:nvGrpSpPr>
        <p:grpSpPr>
          <a:xfrm>
            <a:off x="2455805" y="2564293"/>
            <a:ext cx="3097278" cy="1077795"/>
            <a:chOff x="1949970" y="2552161"/>
            <a:chExt cx="3097278" cy="107779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7020F6-2E8B-7A92-A925-89345129A795}"/>
                </a:ext>
              </a:extLst>
            </p:cNvPr>
            <p:cNvSpPr/>
            <p:nvPr/>
          </p:nvSpPr>
          <p:spPr>
            <a:xfrm flipH="1">
              <a:off x="1949970" y="2552161"/>
              <a:ext cx="165269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AE8921-F51C-601E-D766-A9F8A35FC1E0}"/>
                </a:ext>
              </a:extLst>
            </p:cNvPr>
            <p:cNvSpPr/>
            <p:nvPr/>
          </p:nvSpPr>
          <p:spPr>
            <a:xfrm flipH="1">
              <a:off x="2212510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8AB02D-6973-31C3-2ED0-181F857B7965}"/>
                </a:ext>
              </a:extLst>
            </p:cNvPr>
            <p:cNvSpPr/>
            <p:nvPr/>
          </p:nvSpPr>
          <p:spPr>
            <a:xfrm flipH="1">
              <a:off x="2480559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DA88AA8-5A17-D417-F279-EEAC2CF72B7E}"/>
                </a:ext>
              </a:extLst>
            </p:cNvPr>
            <p:cNvSpPr/>
            <p:nvPr/>
          </p:nvSpPr>
          <p:spPr>
            <a:xfrm flipH="1">
              <a:off x="2748608" y="2552161"/>
              <a:ext cx="165269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1DB9F-C772-1A79-03B5-36F1F91B21C6}"/>
                </a:ext>
              </a:extLst>
            </p:cNvPr>
            <p:cNvSpPr/>
            <p:nvPr/>
          </p:nvSpPr>
          <p:spPr>
            <a:xfrm flipH="1">
              <a:off x="3273688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7EE8AF8-0B20-7488-7FB6-A4C721388FC1}"/>
                </a:ext>
              </a:extLst>
            </p:cNvPr>
            <p:cNvSpPr/>
            <p:nvPr/>
          </p:nvSpPr>
          <p:spPr>
            <a:xfrm flipH="1">
              <a:off x="3809786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1178DD1-C795-B0DE-F817-B0A703B0DB40}"/>
                </a:ext>
              </a:extLst>
            </p:cNvPr>
            <p:cNvSpPr/>
            <p:nvPr/>
          </p:nvSpPr>
          <p:spPr>
            <a:xfrm flipH="1">
              <a:off x="4077835" y="2552161"/>
              <a:ext cx="165269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4BD35E3-432F-1272-60DB-5BF694615092}"/>
                </a:ext>
              </a:extLst>
            </p:cNvPr>
            <p:cNvSpPr/>
            <p:nvPr/>
          </p:nvSpPr>
          <p:spPr>
            <a:xfrm flipH="1">
              <a:off x="4608424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A4BE5C-A13F-7A85-D24B-10ED57B90086}"/>
                </a:ext>
              </a:extLst>
            </p:cNvPr>
            <p:cNvSpPr/>
            <p:nvPr/>
          </p:nvSpPr>
          <p:spPr>
            <a:xfrm flipH="1">
              <a:off x="4876470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86138E3-CBCC-DB8A-48AF-AD59C4418260}"/>
                </a:ext>
              </a:extLst>
            </p:cNvPr>
            <p:cNvSpPr/>
            <p:nvPr/>
          </p:nvSpPr>
          <p:spPr>
            <a:xfrm flipH="1">
              <a:off x="3011148" y="2552161"/>
              <a:ext cx="165269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9F3CF52-5222-1A5E-85A4-592857856163}"/>
                </a:ext>
              </a:extLst>
            </p:cNvPr>
            <p:cNvSpPr/>
            <p:nvPr/>
          </p:nvSpPr>
          <p:spPr>
            <a:xfrm flipH="1">
              <a:off x="4340375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68F92C-D974-8476-2489-70ED7D3876FF}"/>
                </a:ext>
              </a:extLst>
            </p:cNvPr>
            <p:cNvSpPr/>
            <p:nvPr/>
          </p:nvSpPr>
          <p:spPr>
            <a:xfrm flipH="1">
              <a:off x="3541737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BB71D69-600B-6F77-5F9E-9A55686A71C6}"/>
              </a:ext>
            </a:extLst>
          </p:cNvPr>
          <p:cNvSpPr txBox="1"/>
          <p:nvPr/>
        </p:nvSpPr>
        <p:spPr>
          <a:xfrm>
            <a:off x="649994" y="2776130"/>
            <a:ext cx="161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</a:rPr>
              <a:t>Encoded Word Vectors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6FEB9A-1082-3097-8F0D-0C036E9348D9}"/>
              </a:ext>
            </a:extLst>
          </p:cNvPr>
          <p:cNvSpPr txBox="1"/>
          <p:nvPr/>
        </p:nvSpPr>
        <p:spPr>
          <a:xfrm>
            <a:off x="6093126" y="2776129"/>
            <a:ext cx="161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>
                <a:solidFill>
                  <a:schemeClr val="bg1"/>
                </a:solidFill>
              </a:rPr>
              <a:t>Latent State of Image</a:t>
            </a:r>
            <a:endParaRPr lang="en-US" b="1">
              <a:solidFill>
                <a:schemeClr val="bg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E56E60F-2C29-6B17-D332-51B7D5DF2BAA}"/>
              </a:ext>
            </a:extLst>
          </p:cNvPr>
          <p:cNvGrpSpPr/>
          <p:nvPr/>
        </p:nvGrpSpPr>
        <p:grpSpPr>
          <a:xfrm>
            <a:off x="8522175" y="2165186"/>
            <a:ext cx="2127864" cy="1105724"/>
            <a:chOff x="7969469" y="1735583"/>
            <a:chExt cx="2127864" cy="1105724"/>
          </a:xfrm>
        </p:grpSpPr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33FFEBE4-B370-8E18-C908-0E92167640D9}"/>
                </a:ext>
              </a:extLst>
            </p:cNvPr>
            <p:cNvSpPr/>
            <p:nvPr/>
          </p:nvSpPr>
          <p:spPr>
            <a:xfrm>
              <a:off x="7969469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FBD81BE6-644D-07B0-F60D-E1DCFAD3A40A}"/>
                </a:ext>
              </a:extLst>
            </p:cNvPr>
            <p:cNvSpPr/>
            <p:nvPr/>
          </p:nvSpPr>
          <p:spPr>
            <a:xfrm>
              <a:off x="8173658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89F025A6-9EFD-755F-3969-5CCCF7C8ACFD}"/>
                </a:ext>
              </a:extLst>
            </p:cNvPr>
            <p:cNvSpPr/>
            <p:nvPr/>
          </p:nvSpPr>
          <p:spPr>
            <a:xfrm>
              <a:off x="8377847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3AAB9954-FB2E-DAD8-6F12-0007976960AB}"/>
                </a:ext>
              </a:extLst>
            </p:cNvPr>
            <p:cNvSpPr/>
            <p:nvPr/>
          </p:nvSpPr>
          <p:spPr>
            <a:xfrm>
              <a:off x="858203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D5BCED91-99EE-10B7-0B8C-2348E17E9ABE}"/>
                </a:ext>
              </a:extLst>
            </p:cNvPr>
            <p:cNvSpPr/>
            <p:nvPr/>
          </p:nvSpPr>
          <p:spPr>
            <a:xfrm>
              <a:off x="8786225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40378DE8-C875-F667-106D-25695F9FCCD5}"/>
                </a:ext>
              </a:extLst>
            </p:cNvPr>
            <p:cNvSpPr/>
            <p:nvPr/>
          </p:nvSpPr>
          <p:spPr>
            <a:xfrm>
              <a:off x="8990414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877E41B8-75EA-EBB2-9870-133BC7BF2D22}"/>
                </a:ext>
              </a:extLst>
            </p:cNvPr>
            <p:cNvSpPr/>
            <p:nvPr/>
          </p:nvSpPr>
          <p:spPr>
            <a:xfrm>
              <a:off x="9194603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99D8892C-C9A4-EEF1-F2E4-9CDC76E70FBC}"/>
                </a:ext>
              </a:extLst>
            </p:cNvPr>
            <p:cNvSpPr/>
            <p:nvPr/>
          </p:nvSpPr>
          <p:spPr>
            <a:xfrm>
              <a:off x="9398792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3A9EE008-7E23-9211-8BF3-9FB9F36E9B91}"/>
                </a:ext>
              </a:extLst>
            </p:cNvPr>
            <p:cNvSpPr/>
            <p:nvPr/>
          </p:nvSpPr>
          <p:spPr>
            <a:xfrm>
              <a:off x="9602981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2805F64B-E3CE-FDFA-7F33-EACD74758037}"/>
                </a:ext>
              </a:extLst>
            </p:cNvPr>
            <p:cNvSpPr/>
            <p:nvPr/>
          </p:nvSpPr>
          <p:spPr>
            <a:xfrm>
              <a:off x="980716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DC8EA70-8B45-768E-2A00-7F5BA469EC20}"/>
              </a:ext>
            </a:extLst>
          </p:cNvPr>
          <p:cNvGrpSpPr/>
          <p:nvPr/>
        </p:nvGrpSpPr>
        <p:grpSpPr>
          <a:xfrm>
            <a:off x="8378848" y="2308693"/>
            <a:ext cx="2127864" cy="1105724"/>
            <a:chOff x="7969469" y="1735583"/>
            <a:chExt cx="2127864" cy="1105724"/>
          </a:xfrm>
        </p:grpSpPr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BD236D28-208F-A26C-0338-082848F57CAA}"/>
                </a:ext>
              </a:extLst>
            </p:cNvPr>
            <p:cNvSpPr/>
            <p:nvPr/>
          </p:nvSpPr>
          <p:spPr>
            <a:xfrm>
              <a:off x="7969469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70B9FCF5-F27F-3FC9-EC96-2FD38927E48E}"/>
                </a:ext>
              </a:extLst>
            </p:cNvPr>
            <p:cNvSpPr/>
            <p:nvPr/>
          </p:nvSpPr>
          <p:spPr>
            <a:xfrm>
              <a:off x="8173658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93A5F4C6-332F-38A6-C1A8-D90CA28CFDCE}"/>
                </a:ext>
              </a:extLst>
            </p:cNvPr>
            <p:cNvSpPr/>
            <p:nvPr/>
          </p:nvSpPr>
          <p:spPr>
            <a:xfrm>
              <a:off x="8377847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8277C731-8069-1DB0-9314-C9478B1D73BC}"/>
                </a:ext>
              </a:extLst>
            </p:cNvPr>
            <p:cNvSpPr/>
            <p:nvPr/>
          </p:nvSpPr>
          <p:spPr>
            <a:xfrm>
              <a:off x="858203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51215AC3-F527-E1A9-FA65-4E3684E5C98E}"/>
                </a:ext>
              </a:extLst>
            </p:cNvPr>
            <p:cNvSpPr/>
            <p:nvPr/>
          </p:nvSpPr>
          <p:spPr>
            <a:xfrm>
              <a:off x="8786225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01D96660-E010-0ED2-939B-3C51377C52FE}"/>
                </a:ext>
              </a:extLst>
            </p:cNvPr>
            <p:cNvSpPr/>
            <p:nvPr/>
          </p:nvSpPr>
          <p:spPr>
            <a:xfrm>
              <a:off x="8990414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E4197995-6510-FD34-E279-8A29894327DC}"/>
                </a:ext>
              </a:extLst>
            </p:cNvPr>
            <p:cNvSpPr/>
            <p:nvPr/>
          </p:nvSpPr>
          <p:spPr>
            <a:xfrm>
              <a:off x="9194603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82ED63C6-D0C4-16B8-4C8C-F20F36C49EE6}"/>
                </a:ext>
              </a:extLst>
            </p:cNvPr>
            <p:cNvSpPr/>
            <p:nvPr/>
          </p:nvSpPr>
          <p:spPr>
            <a:xfrm>
              <a:off x="9398792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DAF2844F-D686-4B6B-4FAD-6503083816A9}"/>
                </a:ext>
              </a:extLst>
            </p:cNvPr>
            <p:cNvSpPr/>
            <p:nvPr/>
          </p:nvSpPr>
          <p:spPr>
            <a:xfrm>
              <a:off x="9602981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3E17E515-BBCE-DB51-CE79-3C87936836A4}"/>
                </a:ext>
              </a:extLst>
            </p:cNvPr>
            <p:cNvSpPr/>
            <p:nvPr/>
          </p:nvSpPr>
          <p:spPr>
            <a:xfrm>
              <a:off x="980716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225D21E-A7D3-0DB6-902C-F0773F955014}"/>
              </a:ext>
            </a:extLst>
          </p:cNvPr>
          <p:cNvGrpSpPr/>
          <p:nvPr/>
        </p:nvGrpSpPr>
        <p:grpSpPr>
          <a:xfrm>
            <a:off x="8235520" y="2449469"/>
            <a:ext cx="2127864" cy="1105724"/>
            <a:chOff x="7969469" y="1735583"/>
            <a:chExt cx="2127864" cy="1105724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10C9F2BB-DBEF-0E09-21EB-5E515C195036}"/>
                </a:ext>
              </a:extLst>
            </p:cNvPr>
            <p:cNvSpPr/>
            <p:nvPr/>
          </p:nvSpPr>
          <p:spPr>
            <a:xfrm>
              <a:off x="7969469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5B6F2604-891F-CA51-9DD2-5FC4DE5658E4}"/>
                </a:ext>
              </a:extLst>
            </p:cNvPr>
            <p:cNvSpPr/>
            <p:nvPr/>
          </p:nvSpPr>
          <p:spPr>
            <a:xfrm>
              <a:off x="8173658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10387312-B933-DD14-19B0-EA933278F6E1}"/>
                </a:ext>
              </a:extLst>
            </p:cNvPr>
            <p:cNvSpPr/>
            <p:nvPr/>
          </p:nvSpPr>
          <p:spPr>
            <a:xfrm>
              <a:off x="8377847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EF3025D3-E374-5BAD-349F-DBC017ED7866}"/>
                </a:ext>
              </a:extLst>
            </p:cNvPr>
            <p:cNvSpPr/>
            <p:nvPr/>
          </p:nvSpPr>
          <p:spPr>
            <a:xfrm>
              <a:off x="858203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A1F66869-3F4B-3C32-7E5D-83123D00BB74}"/>
                </a:ext>
              </a:extLst>
            </p:cNvPr>
            <p:cNvSpPr/>
            <p:nvPr/>
          </p:nvSpPr>
          <p:spPr>
            <a:xfrm>
              <a:off x="8786225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BE4ACE5E-2CA1-48B8-B584-5A1F086B469D}"/>
                </a:ext>
              </a:extLst>
            </p:cNvPr>
            <p:cNvSpPr/>
            <p:nvPr/>
          </p:nvSpPr>
          <p:spPr>
            <a:xfrm>
              <a:off x="8990414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0AB54535-BC16-0DF4-989F-3DE643B2A189}"/>
                </a:ext>
              </a:extLst>
            </p:cNvPr>
            <p:cNvSpPr/>
            <p:nvPr/>
          </p:nvSpPr>
          <p:spPr>
            <a:xfrm>
              <a:off x="9194603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52CDF622-8DEE-667E-40D6-EE7EF78D7859}"/>
                </a:ext>
              </a:extLst>
            </p:cNvPr>
            <p:cNvSpPr/>
            <p:nvPr/>
          </p:nvSpPr>
          <p:spPr>
            <a:xfrm>
              <a:off x="9398792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636B931C-99F6-31C6-C27B-56AD1DC50646}"/>
                </a:ext>
              </a:extLst>
            </p:cNvPr>
            <p:cNvSpPr/>
            <p:nvPr/>
          </p:nvSpPr>
          <p:spPr>
            <a:xfrm>
              <a:off x="9602981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4341D798-B62B-1C61-77AF-0F9AA379DC51}"/>
                </a:ext>
              </a:extLst>
            </p:cNvPr>
            <p:cNvSpPr/>
            <p:nvPr/>
          </p:nvSpPr>
          <p:spPr>
            <a:xfrm>
              <a:off x="980716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88F0FD5-4B33-5539-B825-6B8430507005}"/>
              </a:ext>
            </a:extLst>
          </p:cNvPr>
          <p:cNvGrpSpPr/>
          <p:nvPr/>
        </p:nvGrpSpPr>
        <p:grpSpPr>
          <a:xfrm>
            <a:off x="8092192" y="2578635"/>
            <a:ext cx="2127864" cy="1105724"/>
            <a:chOff x="7969469" y="1735583"/>
            <a:chExt cx="2127864" cy="1105724"/>
          </a:xfrm>
        </p:grpSpPr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9E81366C-3DE6-7DD2-8CE8-391771B9C293}"/>
                </a:ext>
              </a:extLst>
            </p:cNvPr>
            <p:cNvSpPr/>
            <p:nvPr/>
          </p:nvSpPr>
          <p:spPr>
            <a:xfrm>
              <a:off x="7969469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ube 59">
              <a:extLst>
                <a:ext uri="{FF2B5EF4-FFF2-40B4-BE49-F238E27FC236}">
                  <a16:creationId xmlns:a16="http://schemas.microsoft.com/office/drawing/2014/main" id="{93B8EC8D-AB44-437E-2622-E74ABC8E6ABC}"/>
                </a:ext>
              </a:extLst>
            </p:cNvPr>
            <p:cNvSpPr/>
            <p:nvPr/>
          </p:nvSpPr>
          <p:spPr>
            <a:xfrm>
              <a:off x="8173658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ube 60">
              <a:extLst>
                <a:ext uri="{FF2B5EF4-FFF2-40B4-BE49-F238E27FC236}">
                  <a16:creationId xmlns:a16="http://schemas.microsoft.com/office/drawing/2014/main" id="{C62447A7-310D-1E2B-D411-BE529A0343B0}"/>
                </a:ext>
              </a:extLst>
            </p:cNvPr>
            <p:cNvSpPr/>
            <p:nvPr/>
          </p:nvSpPr>
          <p:spPr>
            <a:xfrm>
              <a:off x="8377847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5FE67AC4-D5ED-DE04-4DF2-43EE1F8644F1}"/>
                </a:ext>
              </a:extLst>
            </p:cNvPr>
            <p:cNvSpPr/>
            <p:nvPr/>
          </p:nvSpPr>
          <p:spPr>
            <a:xfrm>
              <a:off x="858203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50A2E902-CB7D-C3BD-056B-2612D1288FC9}"/>
                </a:ext>
              </a:extLst>
            </p:cNvPr>
            <p:cNvSpPr/>
            <p:nvPr/>
          </p:nvSpPr>
          <p:spPr>
            <a:xfrm>
              <a:off x="8786225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ube 63">
              <a:extLst>
                <a:ext uri="{FF2B5EF4-FFF2-40B4-BE49-F238E27FC236}">
                  <a16:creationId xmlns:a16="http://schemas.microsoft.com/office/drawing/2014/main" id="{FBC93E64-A834-CE8F-2D80-058F0A77D08B}"/>
                </a:ext>
              </a:extLst>
            </p:cNvPr>
            <p:cNvSpPr/>
            <p:nvPr/>
          </p:nvSpPr>
          <p:spPr>
            <a:xfrm>
              <a:off x="8990414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494CBEE9-C057-3357-4C56-645072A70F68}"/>
                </a:ext>
              </a:extLst>
            </p:cNvPr>
            <p:cNvSpPr/>
            <p:nvPr/>
          </p:nvSpPr>
          <p:spPr>
            <a:xfrm>
              <a:off x="9194603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E11354BD-46BC-4862-98ED-CC0B10263857}"/>
                </a:ext>
              </a:extLst>
            </p:cNvPr>
            <p:cNvSpPr/>
            <p:nvPr/>
          </p:nvSpPr>
          <p:spPr>
            <a:xfrm>
              <a:off x="9398792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42A5AFA2-65F0-140F-5F43-ACB8CA9B4B20}"/>
                </a:ext>
              </a:extLst>
            </p:cNvPr>
            <p:cNvSpPr/>
            <p:nvPr/>
          </p:nvSpPr>
          <p:spPr>
            <a:xfrm>
              <a:off x="9602981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Cube 67">
              <a:extLst>
                <a:ext uri="{FF2B5EF4-FFF2-40B4-BE49-F238E27FC236}">
                  <a16:creationId xmlns:a16="http://schemas.microsoft.com/office/drawing/2014/main" id="{FB2B9299-702B-D05A-B006-1BEEC9082CDE}"/>
                </a:ext>
              </a:extLst>
            </p:cNvPr>
            <p:cNvSpPr/>
            <p:nvPr/>
          </p:nvSpPr>
          <p:spPr>
            <a:xfrm>
              <a:off x="980716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6C67A4B-05AA-EA80-2F65-EB0D3531BCB6}"/>
              </a:ext>
            </a:extLst>
          </p:cNvPr>
          <p:cNvGrpSpPr/>
          <p:nvPr/>
        </p:nvGrpSpPr>
        <p:grpSpPr>
          <a:xfrm>
            <a:off x="7948864" y="2718048"/>
            <a:ext cx="2127864" cy="1105724"/>
            <a:chOff x="7969469" y="1735583"/>
            <a:chExt cx="2127864" cy="1105724"/>
          </a:xfrm>
        </p:grpSpPr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5556DF60-7D7B-69E8-678B-3B1EF0AA1B80}"/>
                </a:ext>
              </a:extLst>
            </p:cNvPr>
            <p:cNvSpPr/>
            <p:nvPr/>
          </p:nvSpPr>
          <p:spPr>
            <a:xfrm>
              <a:off x="7969469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ube 71">
              <a:extLst>
                <a:ext uri="{FF2B5EF4-FFF2-40B4-BE49-F238E27FC236}">
                  <a16:creationId xmlns:a16="http://schemas.microsoft.com/office/drawing/2014/main" id="{82F68872-000A-0341-7DA6-C3F6FE6D1DE2}"/>
                </a:ext>
              </a:extLst>
            </p:cNvPr>
            <p:cNvSpPr/>
            <p:nvPr/>
          </p:nvSpPr>
          <p:spPr>
            <a:xfrm>
              <a:off x="8173658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D1ACC0E5-1256-EBA8-D4DE-B036A9B7896B}"/>
                </a:ext>
              </a:extLst>
            </p:cNvPr>
            <p:cNvSpPr/>
            <p:nvPr/>
          </p:nvSpPr>
          <p:spPr>
            <a:xfrm>
              <a:off x="8377847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ube 73">
              <a:extLst>
                <a:ext uri="{FF2B5EF4-FFF2-40B4-BE49-F238E27FC236}">
                  <a16:creationId xmlns:a16="http://schemas.microsoft.com/office/drawing/2014/main" id="{01B3E38B-7ECA-F78D-23FD-F464ADC72564}"/>
                </a:ext>
              </a:extLst>
            </p:cNvPr>
            <p:cNvSpPr/>
            <p:nvPr/>
          </p:nvSpPr>
          <p:spPr>
            <a:xfrm>
              <a:off x="858203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ube 74">
              <a:extLst>
                <a:ext uri="{FF2B5EF4-FFF2-40B4-BE49-F238E27FC236}">
                  <a16:creationId xmlns:a16="http://schemas.microsoft.com/office/drawing/2014/main" id="{1B261EF3-86A8-9301-13E3-BED507E15A72}"/>
                </a:ext>
              </a:extLst>
            </p:cNvPr>
            <p:cNvSpPr/>
            <p:nvPr/>
          </p:nvSpPr>
          <p:spPr>
            <a:xfrm>
              <a:off x="8786225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Cube 75">
              <a:extLst>
                <a:ext uri="{FF2B5EF4-FFF2-40B4-BE49-F238E27FC236}">
                  <a16:creationId xmlns:a16="http://schemas.microsoft.com/office/drawing/2014/main" id="{8B88B63A-F258-4258-FC48-006FBC70E346}"/>
                </a:ext>
              </a:extLst>
            </p:cNvPr>
            <p:cNvSpPr/>
            <p:nvPr/>
          </p:nvSpPr>
          <p:spPr>
            <a:xfrm>
              <a:off x="8990414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ube 76">
              <a:extLst>
                <a:ext uri="{FF2B5EF4-FFF2-40B4-BE49-F238E27FC236}">
                  <a16:creationId xmlns:a16="http://schemas.microsoft.com/office/drawing/2014/main" id="{07745B2A-6CA5-2695-B5A6-4E89AED17424}"/>
                </a:ext>
              </a:extLst>
            </p:cNvPr>
            <p:cNvSpPr/>
            <p:nvPr/>
          </p:nvSpPr>
          <p:spPr>
            <a:xfrm>
              <a:off x="9194603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ube 77">
              <a:extLst>
                <a:ext uri="{FF2B5EF4-FFF2-40B4-BE49-F238E27FC236}">
                  <a16:creationId xmlns:a16="http://schemas.microsoft.com/office/drawing/2014/main" id="{249CEE84-5840-A6DA-822C-ECFFB59F6BB6}"/>
                </a:ext>
              </a:extLst>
            </p:cNvPr>
            <p:cNvSpPr/>
            <p:nvPr/>
          </p:nvSpPr>
          <p:spPr>
            <a:xfrm>
              <a:off x="9398792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ube 78">
              <a:extLst>
                <a:ext uri="{FF2B5EF4-FFF2-40B4-BE49-F238E27FC236}">
                  <a16:creationId xmlns:a16="http://schemas.microsoft.com/office/drawing/2014/main" id="{998A98AD-6A2C-4F5A-8B76-16FFD4B20740}"/>
                </a:ext>
              </a:extLst>
            </p:cNvPr>
            <p:cNvSpPr/>
            <p:nvPr/>
          </p:nvSpPr>
          <p:spPr>
            <a:xfrm>
              <a:off x="9602981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ube 79">
              <a:extLst>
                <a:ext uri="{FF2B5EF4-FFF2-40B4-BE49-F238E27FC236}">
                  <a16:creationId xmlns:a16="http://schemas.microsoft.com/office/drawing/2014/main" id="{6B89B363-0A0D-8C2C-FA19-189071DC79F9}"/>
                </a:ext>
              </a:extLst>
            </p:cNvPr>
            <p:cNvSpPr/>
            <p:nvPr/>
          </p:nvSpPr>
          <p:spPr>
            <a:xfrm>
              <a:off x="980716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8697E96-F5DF-1611-DC97-259274D50713}"/>
              </a:ext>
            </a:extLst>
          </p:cNvPr>
          <p:cNvGrpSpPr/>
          <p:nvPr/>
        </p:nvGrpSpPr>
        <p:grpSpPr>
          <a:xfrm>
            <a:off x="7765153" y="1664811"/>
            <a:ext cx="2840560" cy="1147455"/>
            <a:chOff x="7776170" y="695325"/>
            <a:chExt cx="2840560" cy="1147455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7684DF4F-DCD5-9133-2DC8-BC45B7368F20}"/>
                </a:ext>
              </a:extLst>
            </p:cNvPr>
            <p:cNvCxnSpPr>
              <a:cxnSpLocks/>
            </p:cNvCxnSpPr>
            <p:nvPr/>
          </p:nvCxnSpPr>
          <p:spPr>
            <a:xfrm>
              <a:off x="8594054" y="1052193"/>
              <a:ext cx="2013089" cy="0"/>
            </a:xfrm>
            <a:prstGeom prst="straightConnector1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C68E1BD5-A4E5-CE3D-6E3C-324B3C6BAE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6170" y="1052193"/>
              <a:ext cx="833898" cy="790587"/>
            </a:xfrm>
            <a:prstGeom prst="straightConnector1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D78EBB4-6382-3861-055C-050482C6CC13}"/>
                </a:ext>
              </a:extLst>
            </p:cNvPr>
            <p:cNvSpPr txBox="1"/>
            <p:nvPr/>
          </p:nvSpPr>
          <p:spPr>
            <a:xfrm>
              <a:off x="8533192" y="695325"/>
              <a:ext cx="20835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Spatial Dimensions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BDDAE320-C822-4075-0D07-90F8C2FD2F15}"/>
              </a:ext>
            </a:extLst>
          </p:cNvPr>
          <p:cNvGrpSpPr/>
          <p:nvPr/>
        </p:nvGrpSpPr>
        <p:grpSpPr>
          <a:xfrm>
            <a:off x="10866533" y="2165186"/>
            <a:ext cx="1355406" cy="966311"/>
            <a:chOff x="10877550" y="1195700"/>
            <a:chExt cx="1355406" cy="966311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28B7A74C-D806-BED3-B601-038B5736C4F7}"/>
                </a:ext>
              </a:extLst>
            </p:cNvPr>
            <p:cNvCxnSpPr/>
            <p:nvPr/>
          </p:nvCxnSpPr>
          <p:spPr>
            <a:xfrm>
              <a:off x="10877550" y="1195700"/>
              <a:ext cx="0" cy="96631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FAB05D9-B92F-F92F-2A25-0218286AE323}"/>
                </a:ext>
              </a:extLst>
            </p:cNvPr>
            <p:cNvSpPr txBox="1"/>
            <p:nvPr/>
          </p:nvSpPr>
          <p:spPr>
            <a:xfrm>
              <a:off x="10885305" y="1310401"/>
              <a:ext cx="13476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Channel Dimensions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1B9CDD2-E90A-928E-D2FF-3CBD9FEC12B6}"/>
              </a:ext>
            </a:extLst>
          </p:cNvPr>
          <p:cNvGrpSpPr/>
          <p:nvPr/>
        </p:nvGrpSpPr>
        <p:grpSpPr>
          <a:xfrm>
            <a:off x="2540868" y="2101644"/>
            <a:ext cx="2956803" cy="369332"/>
            <a:chOff x="2551885" y="1132158"/>
            <a:chExt cx="2956803" cy="369332"/>
          </a:xfrm>
        </p:grpSpPr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5583780-3A28-D739-2D10-EBD4F860BA11}"/>
                </a:ext>
              </a:extLst>
            </p:cNvPr>
            <p:cNvCxnSpPr>
              <a:cxnSpLocks/>
            </p:cNvCxnSpPr>
            <p:nvPr/>
          </p:nvCxnSpPr>
          <p:spPr>
            <a:xfrm>
              <a:off x="2551885" y="1501490"/>
              <a:ext cx="2956803" cy="0"/>
            </a:xfrm>
            <a:prstGeom prst="straightConnector1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0B7F0BE-C1A1-33CD-6C53-F2323E8415F3}"/>
                </a:ext>
              </a:extLst>
            </p:cNvPr>
            <p:cNvSpPr txBox="1"/>
            <p:nvPr/>
          </p:nvSpPr>
          <p:spPr>
            <a:xfrm>
              <a:off x="2914940" y="1132158"/>
              <a:ext cx="2308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Sequence</a:t>
              </a:r>
              <a:r>
                <a:rPr lang="en-US">
                  <a:solidFill>
                    <a:schemeClr val="bg1"/>
                  </a:solidFill>
                </a:rPr>
                <a:t> Dimensions</a:t>
              </a:r>
            </a:p>
          </p:txBody>
        </p:sp>
      </p:grpSp>
      <p:sp>
        <p:nvSpPr>
          <p:cNvPr id="101" name="Content Placeholder 100">
            <a:extLst>
              <a:ext uri="{FF2B5EF4-FFF2-40B4-BE49-F238E27FC236}">
                <a16:creationId xmlns:a16="http://schemas.microsoft.com/office/drawing/2014/main" id="{0A914A13-4BF3-0EF8-CF2E-E7487CBE2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78017"/>
            <a:ext cx="5480728" cy="767196"/>
          </a:xfrm>
        </p:spPr>
        <p:txBody>
          <a:bodyPr/>
          <a:lstStyle/>
          <a:p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EEC9B8B-F133-A3A7-BB15-E569CFCD3827}"/>
              </a:ext>
            </a:extLst>
          </p:cNvPr>
          <p:cNvSpPr txBox="1"/>
          <p:nvPr/>
        </p:nvSpPr>
        <p:spPr>
          <a:xfrm>
            <a:off x="6346525" y="3581666"/>
            <a:ext cx="131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>
                <a:solidFill>
                  <a:schemeClr val="bg1"/>
                </a:solidFill>
              </a:rPr>
              <a:t>Patch Vectors!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B7F290D-7BB4-E485-A0EB-24DEB9AE72CA}"/>
              </a:ext>
            </a:extLst>
          </p:cNvPr>
          <p:cNvSpPr txBox="1"/>
          <p:nvPr/>
        </p:nvSpPr>
        <p:spPr>
          <a:xfrm>
            <a:off x="6980699" y="966950"/>
            <a:ext cx="4544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Target language: Images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CD29E2C-7AD0-78FF-9479-7C3892DAEC07}"/>
              </a:ext>
            </a:extLst>
          </p:cNvPr>
          <p:cNvSpPr txBox="1"/>
          <p:nvPr/>
        </p:nvSpPr>
        <p:spPr>
          <a:xfrm>
            <a:off x="1244930" y="993881"/>
            <a:ext cx="4544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Source language: Words</a:t>
            </a:r>
          </a:p>
        </p:txBody>
      </p:sp>
    </p:spTree>
    <p:extLst>
      <p:ext uri="{BB962C8B-B14F-4D97-AF65-F5344CB8AC3E}">
        <p14:creationId xmlns:p14="http://schemas.microsoft.com/office/powerpoint/2010/main" val="17096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/>
      <p:bldP spid="28" grpId="0"/>
      <p:bldP spid="10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B822F-FB9B-30BD-3FE3-93BB4FF25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100"/>
            <a:ext cx="10515600" cy="923213"/>
          </a:xfrm>
        </p:spPr>
        <p:txBody>
          <a:bodyPr/>
          <a:lstStyle/>
          <a:p>
            <a:r>
              <a:rPr lang="en-US"/>
              <a:t>Text2Image as translation 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D29B3BEE-5A13-D851-05DF-1764233D996C}"/>
              </a:ext>
            </a:extLst>
          </p:cNvPr>
          <p:cNvSpPr/>
          <p:nvPr/>
        </p:nvSpPr>
        <p:spPr>
          <a:xfrm>
            <a:off x="7969468" y="1195700"/>
            <a:ext cx="2669749" cy="1648338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FF332F-7D80-9CBB-E608-2D0C79BBF101}"/>
              </a:ext>
            </a:extLst>
          </p:cNvPr>
          <p:cNvSpPr txBox="1"/>
          <p:nvPr/>
        </p:nvSpPr>
        <p:spPr>
          <a:xfrm>
            <a:off x="1322024" y="2924153"/>
            <a:ext cx="5007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JetBrains Mono"/>
              </a:rPr>
              <a:t>“ A 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800000"/>
                </a:highlight>
                <a:latin typeface="+mj-lt"/>
                <a:ea typeface="JetBrains Mono"/>
              </a:rPr>
              <a:t>ballerina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JetBrains Mono"/>
              </a:rPr>
              <a:t> chasing 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363B97"/>
                </a:highlight>
                <a:latin typeface="+mj-lt"/>
                <a:ea typeface="JetBrains Mono"/>
              </a:rPr>
              <a:t>her cat running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JetBrains Mono"/>
              </a:rPr>
              <a:t> on the grass in the style of Monet "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209D508-77ED-0CBA-78EF-75941DA8FEA8}"/>
              </a:ext>
            </a:extLst>
          </p:cNvPr>
          <p:cNvGrpSpPr/>
          <p:nvPr/>
        </p:nvGrpSpPr>
        <p:grpSpPr>
          <a:xfrm>
            <a:off x="2466822" y="1594807"/>
            <a:ext cx="3097278" cy="1077795"/>
            <a:chOff x="1949970" y="2552161"/>
            <a:chExt cx="3097278" cy="107779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7020F6-2E8B-7A92-A925-89345129A795}"/>
                </a:ext>
              </a:extLst>
            </p:cNvPr>
            <p:cNvSpPr/>
            <p:nvPr/>
          </p:nvSpPr>
          <p:spPr>
            <a:xfrm flipH="1">
              <a:off x="1949970" y="2552161"/>
              <a:ext cx="165269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AE8921-F51C-601E-D766-A9F8A35FC1E0}"/>
                </a:ext>
              </a:extLst>
            </p:cNvPr>
            <p:cNvSpPr/>
            <p:nvPr/>
          </p:nvSpPr>
          <p:spPr>
            <a:xfrm flipH="1">
              <a:off x="2212510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8AB02D-6973-31C3-2ED0-181F857B7965}"/>
                </a:ext>
              </a:extLst>
            </p:cNvPr>
            <p:cNvSpPr/>
            <p:nvPr/>
          </p:nvSpPr>
          <p:spPr>
            <a:xfrm flipH="1">
              <a:off x="2480559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DA88AA8-5A17-D417-F279-EEAC2CF72B7E}"/>
                </a:ext>
              </a:extLst>
            </p:cNvPr>
            <p:cNvSpPr/>
            <p:nvPr/>
          </p:nvSpPr>
          <p:spPr>
            <a:xfrm flipH="1">
              <a:off x="2748608" y="2552161"/>
              <a:ext cx="165269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1DB9F-C772-1A79-03B5-36F1F91B21C6}"/>
                </a:ext>
              </a:extLst>
            </p:cNvPr>
            <p:cNvSpPr/>
            <p:nvPr/>
          </p:nvSpPr>
          <p:spPr>
            <a:xfrm flipH="1">
              <a:off x="3273688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7EE8AF8-0B20-7488-7FB6-A4C721388FC1}"/>
                </a:ext>
              </a:extLst>
            </p:cNvPr>
            <p:cNvSpPr/>
            <p:nvPr/>
          </p:nvSpPr>
          <p:spPr>
            <a:xfrm flipH="1">
              <a:off x="3809786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1178DD1-C795-B0DE-F817-B0A703B0DB40}"/>
                </a:ext>
              </a:extLst>
            </p:cNvPr>
            <p:cNvSpPr/>
            <p:nvPr/>
          </p:nvSpPr>
          <p:spPr>
            <a:xfrm flipH="1">
              <a:off x="4077835" y="2552161"/>
              <a:ext cx="165269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4BD35E3-432F-1272-60DB-5BF694615092}"/>
                </a:ext>
              </a:extLst>
            </p:cNvPr>
            <p:cNvSpPr/>
            <p:nvPr/>
          </p:nvSpPr>
          <p:spPr>
            <a:xfrm flipH="1">
              <a:off x="4608424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A4BE5C-A13F-7A85-D24B-10ED57B90086}"/>
                </a:ext>
              </a:extLst>
            </p:cNvPr>
            <p:cNvSpPr/>
            <p:nvPr/>
          </p:nvSpPr>
          <p:spPr>
            <a:xfrm flipH="1">
              <a:off x="4876470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86138E3-CBCC-DB8A-48AF-AD59C4418260}"/>
                </a:ext>
              </a:extLst>
            </p:cNvPr>
            <p:cNvSpPr/>
            <p:nvPr/>
          </p:nvSpPr>
          <p:spPr>
            <a:xfrm flipH="1">
              <a:off x="3011148" y="2552161"/>
              <a:ext cx="165269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9F3CF52-5222-1A5E-85A4-592857856163}"/>
                </a:ext>
              </a:extLst>
            </p:cNvPr>
            <p:cNvSpPr/>
            <p:nvPr/>
          </p:nvSpPr>
          <p:spPr>
            <a:xfrm flipH="1">
              <a:off x="4340375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68F92C-D974-8476-2489-70ED7D3876FF}"/>
                </a:ext>
              </a:extLst>
            </p:cNvPr>
            <p:cNvSpPr/>
            <p:nvPr/>
          </p:nvSpPr>
          <p:spPr>
            <a:xfrm flipH="1">
              <a:off x="3541737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BB71D69-600B-6F77-5F9E-9A55686A71C6}"/>
              </a:ext>
            </a:extLst>
          </p:cNvPr>
          <p:cNvSpPr txBox="1"/>
          <p:nvPr/>
        </p:nvSpPr>
        <p:spPr>
          <a:xfrm>
            <a:off x="661011" y="1806644"/>
            <a:ext cx="161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</a:rPr>
              <a:t>Encoded Word Vectors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6FEB9A-1082-3097-8F0D-0C036E9348D9}"/>
              </a:ext>
            </a:extLst>
          </p:cNvPr>
          <p:cNvSpPr txBox="1"/>
          <p:nvPr/>
        </p:nvSpPr>
        <p:spPr>
          <a:xfrm>
            <a:off x="6104143" y="1806643"/>
            <a:ext cx="161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>
                <a:solidFill>
                  <a:schemeClr val="bg1"/>
                </a:solidFill>
              </a:rPr>
              <a:t>Latent State of Image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id="{33FFEBE4-B370-8E18-C908-0E92167640D9}"/>
              </a:ext>
            </a:extLst>
          </p:cNvPr>
          <p:cNvSpPr/>
          <p:nvPr/>
        </p:nvSpPr>
        <p:spPr>
          <a:xfrm>
            <a:off x="8533192" y="1195700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ube 48">
            <a:extLst>
              <a:ext uri="{FF2B5EF4-FFF2-40B4-BE49-F238E27FC236}">
                <a16:creationId xmlns:a16="http://schemas.microsoft.com/office/drawing/2014/main" id="{FBD81BE6-644D-07B0-F60D-E1DCFAD3A40A}"/>
              </a:ext>
            </a:extLst>
          </p:cNvPr>
          <p:cNvSpPr/>
          <p:nvPr/>
        </p:nvSpPr>
        <p:spPr>
          <a:xfrm>
            <a:off x="8737381" y="1195700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ube 49">
            <a:extLst>
              <a:ext uri="{FF2B5EF4-FFF2-40B4-BE49-F238E27FC236}">
                <a16:creationId xmlns:a16="http://schemas.microsoft.com/office/drawing/2014/main" id="{89F025A6-9EFD-755F-3969-5CCCF7C8ACFD}"/>
              </a:ext>
            </a:extLst>
          </p:cNvPr>
          <p:cNvSpPr/>
          <p:nvPr/>
        </p:nvSpPr>
        <p:spPr>
          <a:xfrm>
            <a:off x="8941570" y="1195700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ube 50">
            <a:extLst>
              <a:ext uri="{FF2B5EF4-FFF2-40B4-BE49-F238E27FC236}">
                <a16:creationId xmlns:a16="http://schemas.microsoft.com/office/drawing/2014/main" id="{3AAB9954-FB2E-DAD8-6F12-0007976960AB}"/>
              </a:ext>
            </a:extLst>
          </p:cNvPr>
          <p:cNvSpPr/>
          <p:nvPr/>
        </p:nvSpPr>
        <p:spPr>
          <a:xfrm>
            <a:off x="9145759" y="1195700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D5BCED91-99EE-10B7-0B8C-2348E17E9ABE}"/>
              </a:ext>
            </a:extLst>
          </p:cNvPr>
          <p:cNvSpPr/>
          <p:nvPr/>
        </p:nvSpPr>
        <p:spPr>
          <a:xfrm>
            <a:off x="9349948" y="1195700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40378DE8-C875-F667-106D-25695F9FCCD5}"/>
              </a:ext>
            </a:extLst>
          </p:cNvPr>
          <p:cNvSpPr/>
          <p:nvPr/>
        </p:nvSpPr>
        <p:spPr>
          <a:xfrm>
            <a:off x="9554137" y="1195700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ube 53">
            <a:extLst>
              <a:ext uri="{FF2B5EF4-FFF2-40B4-BE49-F238E27FC236}">
                <a16:creationId xmlns:a16="http://schemas.microsoft.com/office/drawing/2014/main" id="{877E41B8-75EA-EBB2-9870-133BC7BF2D22}"/>
              </a:ext>
            </a:extLst>
          </p:cNvPr>
          <p:cNvSpPr/>
          <p:nvPr/>
        </p:nvSpPr>
        <p:spPr>
          <a:xfrm>
            <a:off x="9758326" y="1195700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be 54">
            <a:extLst>
              <a:ext uri="{FF2B5EF4-FFF2-40B4-BE49-F238E27FC236}">
                <a16:creationId xmlns:a16="http://schemas.microsoft.com/office/drawing/2014/main" id="{99D8892C-C9A4-EEF1-F2E4-9CDC76E70FBC}"/>
              </a:ext>
            </a:extLst>
          </p:cNvPr>
          <p:cNvSpPr/>
          <p:nvPr/>
        </p:nvSpPr>
        <p:spPr>
          <a:xfrm>
            <a:off x="9962515" y="1195700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be 55">
            <a:extLst>
              <a:ext uri="{FF2B5EF4-FFF2-40B4-BE49-F238E27FC236}">
                <a16:creationId xmlns:a16="http://schemas.microsoft.com/office/drawing/2014/main" id="{3A9EE008-7E23-9211-8BF3-9FB9F36E9B91}"/>
              </a:ext>
            </a:extLst>
          </p:cNvPr>
          <p:cNvSpPr/>
          <p:nvPr/>
        </p:nvSpPr>
        <p:spPr>
          <a:xfrm>
            <a:off x="10166704" y="1195700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be 56">
            <a:extLst>
              <a:ext uri="{FF2B5EF4-FFF2-40B4-BE49-F238E27FC236}">
                <a16:creationId xmlns:a16="http://schemas.microsoft.com/office/drawing/2014/main" id="{2805F64B-E3CE-FDFA-7F33-EACD74758037}"/>
              </a:ext>
            </a:extLst>
          </p:cNvPr>
          <p:cNvSpPr/>
          <p:nvPr/>
        </p:nvSpPr>
        <p:spPr>
          <a:xfrm>
            <a:off x="10370889" y="1195700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BD236D28-208F-A26C-0338-082848F57CAA}"/>
              </a:ext>
            </a:extLst>
          </p:cNvPr>
          <p:cNvSpPr/>
          <p:nvPr/>
        </p:nvSpPr>
        <p:spPr>
          <a:xfrm>
            <a:off x="8389865" y="1339207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be 37">
            <a:extLst>
              <a:ext uri="{FF2B5EF4-FFF2-40B4-BE49-F238E27FC236}">
                <a16:creationId xmlns:a16="http://schemas.microsoft.com/office/drawing/2014/main" id="{70B9FCF5-F27F-3FC9-EC96-2FD38927E48E}"/>
              </a:ext>
            </a:extLst>
          </p:cNvPr>
          <p:cNvSpPr/>
          <p:nvPr/>
        </p:nvSpPr>
        <p:spPr>
          <a:xfrm>
            <a:off x="8594054" y="1339207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id="{93A5F4C6-332F-38A6-C1A8-D90CA28CFDCE}"/>
              </a:ext>
            </a:extLst>
          </p:cNvPr>
          <p:cNvSpPr/>
          <p:nvPr/>
        </p:nvSpPr>
        <p:spPr>
          <a:xfrm>
            <a:off x="8798243" y="1339207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8277C731-8069-1DB0-9314-C9478B1D73BC}"/>
              </a:ext>
            </a:extLst>
          </p:cNvPr>
          <p:cNvSpPr/>
          <p:nvPr/>
        </p:nvSpPr>
        <p:spPr>
          <a:xfrm>
            <a:off x="9002432" y="1339207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id="{51215AC3-F527-E1A9-FA65-4E3684E5C98E}"/>
              </a:ext>
            </a:extLst>
          </p:cNvPr>
          <p:cNvSpPr/>
          <p:nvPr/>
        </p:nvSpPr>
        <p:spPr>
          <a:xfrm>
            <a:off x="9206621" y="1339207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01D96660-E010-0ED2-939B-3C51377C52FE}"/>
              </a:ext>
            </a:extLst>
          </p:cNvPr>
          <p:cNvSpPr/>
          <p:nvPr/>
        </p:nvSpPr>
        <p:spPr>
          <a:xfrm>
            <a:off x="9410810" y="1339207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id="{E4197995-6510-FD34-E279-8A29894327DC}"/>
              </a:ext>
            </a:extLst>
          </p:cNvPr>
          <p:cNvSpPr/>
          <p:nvPr/>
        </p:nvSpPr>
        <p:spPr>
          <a:xfrm>
            <a:off x="9614999" y="1339207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82ED63C6-D0C4-16B8-4C8C-F20F36C49EE6}"/>
              </a:ext>
            </a:extLst>
          </p:cNvPr>
          <p:cNvSpPr/>
          <p:nvPr/>
        </p:nvSpPr>
        <p:spPr>
          <a:xfrm>
            <a:off x="9819188" y="1339207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DAF2844F-D686-4B6B-4FAD-6503083816A9}"/>
              </a:ext>
            </a:extLst>
          </p:cNvPr>
          <p:cNvSpPr/>
          <p:nvPr/>
        </p:nvSpPr>
        <p:spPr>
          <a:xfrm>
            <a:off x="10023377" y="1339207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ube 45">
            <a:extLst>
              <a:ext uri="{FF2B5EF4-FFF2-40B4-BE49-F238E27FC236}">
                <a16:creationId xmlns:a16="http://schemas.microsoft.com/office/drawing/2014/main" id="{3E17E515-BBCE-DB51-CE79-3C87936836A4}"/>
              </a:ext>
            </a:extLst>
          </p:cNvPr>
          <p:cNvSpPr/>
          <p:nvPr/>
        </p:nvSpPr>
        <p:spPr>
          <a:xfrm>
            <a:off x="10227562" y="1339207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10C9F2BB-DBEF-0E09-21EB-5E515C195036}"/>
              </a:ext>
            </a:extLst>
          </p:cNvPr>
          <p:cNvSpPr/>
          <p:nvPr/>
        </p:nvSpPr>
        <p:spPr>
          <a:xfrm>
            <a:off x="8246537" y="1479983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5B6F2604-891F-CA51-9DD2-5FC4DE5658E4}"/>
              </a:ext>
            </a:extLst>
          </p:cNvPr>
          <p:cNvSpPr/>
          <p:nvPr/>
        </p:nvSpPr>
        <p:spPr>
          <a:xfrm>
            <a:off x="8450726" y="1479983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10387312-B933-DD14-19B0-EA933278F6E1}"/>
              </a:ext>
            </a:extLst>
          </p:cNvPr>
          <p:cNvSpPr/>
          <p:nvPr/>
        </p:nvSpPr>
        <p:spPr>
          <a:xfrm>
            <a:off x="8654915" y="1479983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EF3025D3-E374-5BAD-349F-DBC017ED7866}"/>
              </a:ext>
            </a:extLst>
          </p:cNvPr>
          <p:cNvSpPr/>
          <p:nvPr/>
        </p:nvSpPr>
        <p:spPr>
          <a:xfrm>
            <a:off x="8859104" y="1479983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A1F66869-3F4B-3C32-7E5D-83123D00BB74}"/>
              </a:ext>
            </a:extLst>
          </p:cNvPr>
          <p:cNvSpPr/>
          <p:nvPr/>
        </p:nvSpPr>
        <p:spPr>
          <a:xfrm>
            <a:off x="9063293" y="1479983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>
            <a:extLst>
              <a:ext uri="{FF2B5EF4-FFF2-40B4-BE49-F238E27FC236}">
                <a16:creationId xmlns:a16="http://schemas.microsoft.com/office/drawing/2014/main" id="{BE4ACE5E-2CA1-48B8-B584-5A1F086B469D}"/>
              </a:ext>
            </a:extLst>
          </p:cNvPr>
          <p:cNvSpPr/>
          <p:nvPr/>
        </p:nvSpPr>
        <p:spPr>
          <a:xfrm>
            <a:off x="9267482" y="1479983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0AB54535-BC16-0DF4-989F-3DE643B2A189}"/>
              </a:ext>
            </a:extLst>
          </p:cNvPr>
          <p:cNvSpPr/>
          <p:nvPr/>
        </p:nvSpPr>
        <p:spPr>
          <a:xfrm>
            <a:off x="9471671" y="1479983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52CDF622-8DEE-667E-40D6-EE7EF78D7859}"/>
              </a:ext>
            </a:extLst>
          </p:cNvPr>
          <p:cNvSpPr/>
          <p:nvPr/>
        </p:nvSpPr>
        <p:spPr>
          <a:xfrm>
            <a:off x="9675860" y="1479983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636B931C-99F6-31C6-C27B-56AD1DC50646}"/>
              </a:ext>
            </a:extLst>
          </p:cNvPr>
          <p:cNvSpPr/>
          <p:nvPr/>
        </p:nvSpPr>
        <p:spPr>
          <a:xfrm>
            <a:off x="9880049" y="1479983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4341D798-B62B-1C61-77AF-0F9AA379DC51}"/>
              </a:ext>
            </a:extLst>
          </p:cNvPr>
          <p:cNvSpPr/>
          <p:nvPr/>
        </p:nvSpPr>
        <p:spPr>
          <a:xfrm>
            <a:off x="10084234" y="1479983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be 58">
            <a:extLst>
              <a:ext uri="{FF2B5EF4-FFF2-40B4-BE49-F238E27FC236}">
                <a16:creationId xmlns:a16="http://schemas.microsoft.com/office/drawing/2014/main" id="{9E81366C-3DE6-7DD2-8CE8-391771B9C293}"/>
              </a:ext>
            </a:extLst>
          </p:cNvPr>
          <p:cNvSpPr/>
          <p:nvPr/>
        </p:nvSpPr>
        <p:spPr>
          <a:xfrm>
            <a:off x="8103209" y="1609149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ube 59">
            <a:extLst>
              <a:ext uri="{FF2B5EF4-FFF2-40B4-BE49-F238E27FC236}">
                <a16:creationId xmlns:a16="http://schemas.microsoft.com/office/drawing/2014/main" id="{93B8EC8D-AB44-437E-2622-E74ABC8E6ABC}"/>
              </a:ext>
            </a:extLst>
          </p:cNvPr>
          <p:cNvSpPr/>
          <p:nvPr/>
        </p:nvSpPr>
        <p:spPr>
          <a:xfrm>
            <a:off x="8307398" y="1609149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ube 60">
            <a:extLst>
              <a:ext uri="{FF2B5EF4-FFF2-40B4-BE49-F238E27FC236}">
                <a16:creationId xmlns:a16="http://schemas.microsoft.com/office/drawing/2014/main" id="{C62447A7-310D-1E2B-D411-BE529A0343B0}"/>
              </a:ext>
            </a:extLst>
          </p:cNvPr>
          <p:cNvSpPr/>
          <p:nvPr/>
        </p:nvSpPr>
        <p:spPr>
          <a:xfrm>
            <a:off x="8511587" y="1609149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ube 61">
            <a:extLst>
              <a:ext uri="{FF2B5EF4-FFF2-40B4-BE49-F238E27FC236}">
                <a16:creationId xmlns:a16="http://schemas.microsoft.com/office/drawing/2014/main" id="{5FE67AC4-D5ED-DE04-4DF2-43EE1F8644F1}"/>
              </a:ext>
            </a:extLst>
          </p:cNvPr>
          <p:cNvSpPr/>
          <p:nvPr/>
        </p:nvSpPr>
        <p:spPr>
          <a:xfrm>
            <a:off x="8715776" y="1609149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ube 62">
            <a:extLst>
              <a:ext uri="{FF2B5EF4-FFF2-40B4-BE49-F238E27FC236}">
                <a16:creationId xmlns:a16="http://schemas.microsoft.com/office/drawing/2014/main" id="{50A2E902-CB7D-C3BD-056B-2612D1288FC9}"/>
              </a:ext>
            </a:extLst>
          </p:cNvPr>
          <p:cNvSpPr/>
          <p:nvPr/>
        </p:nvSpPr>
        <p:spPr>
          <a:xfrm>
            <a:off x="8919965" y="1609149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be 63">
            <a:extLst>
              <a:ext uri="{FF2B5EF4-FFF2-40B4-BE49-F238E27FC236}">
                <a16:creationId xmlns:a16="http://schemas.microsoft.com/office/drawing/2014/main" id="{FBC93E64-A834-CE8F-2D80-058F0A77D08B}"/>
              </a:ext>
            </a:extLst>
          </p:cNvPr>
          <p:cNvSpPr/>
          <p:nvPr/>
        </p:nvSpPr>
        <p:spPr>
          <a:xfrm>
            <a:off x="9124154" y="1609149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ube 64">
            <a:extLst>
              <a:ext uri="{FF2B5EF4-FFF2-40B4-BE49-F238E27FC236}">
                <a16:creationId xmlns:a16="http://schemas.microsoft.com/office/drawing/2014/main" id="{494CBEE9-C057-3357-4C56-645072A70F68}"/>
              </a:ext>
            </a:extLst>
          </p:cNvPr>
          <p:cNvSpPr/>
          <p:nvPr/>
        </p:nvSpPr>
        <p:spPr>
          <a:xfrm>
            <a:off x="9328343" y="1609149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ube 65">
            <a:extLst>
              <a:ext uri="{FF2B5EF4-FFF2-40B4-BE49-F238E27FC236}">
                <a16:creationId xmlns:a16="http://schemas.microsoft.com/office/drawing/2014/main" id="{E11354BD-46BC-4862-98ED-CC0B10263857}"/>
              </a:ext>
            </a:extLst>
          </p:cNvPr>
          <p:cNvSpPr/>
          <p:nvPr/>
        </p:nvSpPr>
        <p:spPr>
          <a:xfrm>
            <a:off x="9532532" y="1609149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be 66">
            <a:extLst>
              <a:ext uri="{FF2B5EF4-FFF2-40B4-BE49-F238E27FC236}">
                <a16:creationId xmlns:a16="http://schemas.microsoft.com/office/drawing/2014/main" id="{42A5AFA2-65F0-140F-5F43-ACB8CA9B4B20}"/>
              </a:ext>
            </a:extLst>
          </p:cNvPr>
          <p:cNvSpPr/>
          <p:nvPr/>
        </p:nvSpPr>
        <p:spPr>
          <a:xfrm>
            <a:off x="9736721" y="1609149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ube 67">
            <a:extLst>
              <a:ext uri="{FF2B5EF4-FFF2-40B4-BE49-F238E27FC236}">
                <a16:creationId xmlns:a16="http://schemas.microsoft.com/office/drawing/2014/main" id="{FB2B9299-702B-D05A-B006-1BEEC9082CDE}"/>
              </a:ext>
            </a:extLst>
          </p:cNvPr>
          <p:cNvSpPr/>
          <p:nvPr/>
        </p:nvSpPr>
        <p:spPr>
          <a:xfrm>
            <a:off x="9940906" y="1609149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ube 70">
            <a:extLst>
              <a:ext uri="{FF2B5EF4-FFF2-40B4-BE49-F238E27FC236}">
                <a16:creationId xmlns:a16="http://schemas.microsoft.com/office/drawing/2014/main" id="{5556DF60-7D7B-69E8-678B-3B1EF0AA1B80}"/>
              </a:ext>
            </a:extLst>
          </p:cNvPr>
          <p:cNvSpPr/>
          <p:nvPr/>
        </p:nvSpPr>
        <p:spPr>
          <a:xfrm>
            <a:off x="7959881" y="1748562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ube 71">
            <a:extLst>
              <a:ext uri="{FF2B5EF4-FFF2-40B4-BE49-F238E27FC236}">
                <a16:creationId xmlns:a16="http://schemas.microsoft.com/office/drawing/2014/main" id="{82F68872-000A-0341-7DA6-C3F6FE6D1DE2}"/>
              </a:ext>
            </a:extLst>
          </p:cNvPr>
          <p:cNvSpPr/>
          <p:nvPr/>
        </p:nvSpPr>
        <p:spPr>
          <a:xfrm>
            <a:off x="8164070" y="1748562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ube 72">
            <a:extLst>
              <a:ext uri="{FF2B5EF4-FFF2-40B4-BE49-F238E27FC236}">
                <a16:creationId xmlns:a16="http://schemas.microsoft.com/office/drawing/2014/main" id="{D1ACC0E5-1256-EBA8-D4DE-B036A9B7896B}"/>
              </a:ext>
            </a:extLst>
          </p:cNvPr>
          <p:cNvSpPr/>
          <p:nvPr/>
        </p:nvSpPr>
        <p:spPr>
          <a:xfrm>
            <a:off x="8368259" y="1748562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ube 73">
            <a:extLst>
              <a:ext uri="{FF2B5EF4-FFF2-40B4-BE49-F238E27FC236}">
                <a16:creationId xmlns:a16="http://schemas.microsoft.com/office/drawing/2014/main" id="{01B3E38B-7ECA-F78D-23FD-F464ADC72564}"/>
              </a:ext>
            </a:extLst>
          </p:cNvPr>
          <p:cNvSpPr/>
          <p:nvPr/>
        </p:nvSpPr>
        <p:spPr>
          <a:xfrm>
            <a:off x="8572448" y="1748562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ube 74">
            <a:extLst>
              <a:ext uri="{FF2B5EF4-FFF2-40B4-BE49-F238E27FC236}">
                <a16:creationId xmlns:a16="http://schemas.microsoft.com/office/drawing/2014/main" id="{1B261EF3-86A8-9301-13E3-BED507E15A72}"/>
              </a:ext>
            </a:extLst>
          </p:cNvPr>
          <p:cNvSpPr/>
          <p:nvPr/>
        </p:nvSpPr>
        <p:spPr>
          <a:xfrm>
            <a:off x="8776637" y="1748562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ube 75">
            <a:extLst>
              <a:ext uri="{FF2B5EF4-FFF2-40B4-BE49-F238E27FC236}">
                <a16:creationId xmlns:a16="http://schemas.microsoft.com/office/drawing/2014/main" id="{8B88B63A-F258-4258-FC48-006FBC70E346}"/>
              </a:ext>
            </a:extLst>
          </p:cNvPr>
          <p:cNvSpPr/>
          <p:nvPr/>
        </p:nvSpPr>
        <p:spPr>
          <a:xfrm>
            <a:off x="8980826" y="1748562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ube 76">
            <a:extLst>
              <a:ext uri="{FF2B5EF4-FFF2-40B4-BE49-F238E27FC236}">
                <a16:creationId xmlns:a16="http://schemas.microsoft.com/office/drawing/2014/main" id="{07745B2A-6CA5-2695-B5A6-4E89AED17424}"/>
              </a:ext>
            </a:extLst>
          </p:cNvPr>
          <p:cNvSpPr/>
          <p:nvPr/>
        </p:nvSpPr>
        <p:spPr>
          <a:xfrm>
            <a:off x="9185015" y="1748562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ube 77">
            <a:extLst>
              <a:ext uri="{FF2B5EF4-FFF2-40B4-BE49-F238E27FC236}">
                <a16:creationId xmlns:a16="http://schemas.microsoft.com/office/drawing/2014/main" id="{249CEE84-5840-A6DA-822C-ECFFB59F6BB6}"/>
              </a:ext>
            </a:extLst>
          </p:cNvPr>
          <p:cNvSpPr/>
          <p:nvPr/>
        </p:nvSpPr>
        <p:spPr>
          <a:xfrm>
            <a:off x="9389204" y="1748562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ube 78">
            <a:extLst>
              <a:ext uri="{FF2B5EF4-FFF2-40B4-BE49-F238E27FC236}">
                <a16:creationId xmlns:a16="http://schemas.microsoft.com/office/drawing/2014/main" id="{998A98AD-6A2C-4F5A-8B76-16FFD4B20740}"/>
              </a:ext>
            </a:extLst>
          </p:cNvPr>
          <p:cNvSpPr/>
          <p:nvPr/>
        </p:nvSpPr>
        <p:spPr>
          <a:xfrm>
            <a:off x="9593393" y="1748562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ube 79">
            <a:extLst>
              <a:ext uri="{FF2B5EF4-FFF2-40B4-BE49-F238E27FC236}">
                <a16:creationId xmlns:a16="http://schemas.microsoft.com/office/drawing/2014/main" id="{6B89B363-0A0D-8C2C-FA19-189071DC79F9}"/>
              </a:ext>
            </a:extLst>
          </p:cNvPr>
          <p:cNvSpPr/>
          <p:nvPr/>
        </p:nvSpPr>
        <p:spPr>
          <a:xfrm>
            <a:off x="9797578" y="1748562"/>
            <a:ext cx="290167" cy="1105724"/>
          </a:xfrm>
          <a:prstGeom prst="cube">
            <a:avLst>
              <a:gd name="adj" fmla="val 40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8697E96-F5DF-1611-DC97-259274D50713}"/>
              </a:ext>
            </a:extLst>
          </p:cNvPr>
          <p:cNvGrpSpPr/>
          <p:nvPr/>
        </p:nvGrpSpPr>
        <p:grpSpPr>
          <a:xfrm>
            <a:off x="7776170" y="695325"/>
            <a:ext cx="2840560" cy="1147455"/>
            <a:chOff x="7776170" y="695325"/>
            <a:chExt cx="2840560" cy="1147455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7684DF4F-DCD5-9133-2DC8-BC45B7368F20}"/>
                </a:ext>
              </a:extLst>
            </p:cNvPr>
            <p:cNvCxnSpPr>
              <a:cxnSpLocks/>
            </p:cNvCxnSpPr>
            <p:nvPr/>
          </p:nvCxnSpPr>
          <p:spPr>
            <a:xfrm>
              <a:off x="8594054" y="1052193"/>
              <a:ext cx="2013089" cy="0"/>
            </a:xfrm>
            <a:prstGeom prst="straightConnector1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C68E1BD5-A4E5-CE3D-6E3C-324B3C6BAE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76170" y="1052193"/>
              <a:ext cx="833898" cy="790587"/>
            </a:xfrm>
            <a:prstGeom prst="straightConnector1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D78EBB4-6382-3861-055C-050482C6CC13}"/>
                </a:ext>
              </a:extLst>
            </p:cNvPr>
            <p:cNvSpPr txBox="1"/>
            <p:nvPr/>
          </p:nvSpPr>
          <p:spPr>
            <a:xfrm>
              <a:off x="8533192" y="695325"/>
              <a:ext cx="20835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Spatial Dimensions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BDDAE320-C822-4075-0D07-90F8C2FD2F15}"/>
              </a:ext>
            </a:extLst>
          </p:cNvPr>
          <p:cNvGrpSpPr/>
          <p:nvPr/>
        </p:nvGrpSpPr>
        <p:grpSpPr>
          <a:xfrm>
            <a:off x="10877550" y="1195700"/>
            <a:ext cx="1355406" cy="966311"/>
            <a:chOff x="10877550" y="1195700"/>
            <a:chExt cx="1355406" cy="966311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28B7A74C-D806-BED3-B601-038B5736C4F7}"/>
                </a:ext>
              </a:extLst>
            </p:cNvPr>
            <p:cNvCxnSpPr/>
            <p:nvPr/>
          </p:nvCxnSpPr>
          <p:spPr>
            <a:xfrm>
              <a:off x="10877550" y="1195700"/>
              <a:ext cx="0" cy="966311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FAB05D9-B92F-F92F-2A25-0218286AE323}"/>
                </a:ext>
              </a:extLst>
            </p:cNvPr>
            <p:cNvSpPr txBox="1"/>
            <p:nvPr/>
          </p:nvSpPr>
          <p:spPr>
            <a:xfrm>
              <a:off x="10885305" y="1310401"/>
              <a:ext cx="13476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Channel Dimensions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1B9CDD2-E90A-928E-D2FF-3CBD9FEC12B6}"/>
              </a:ext>
            </a:extLst>
          </p:cNvPr>
          <p:cNvGrpSpPr/>
          <p:nvPr/>
        </p:nvGrpSpPr>
        <p:grpSpPr>
          <a:xfrm>
            <a:off x="2551885" y="1132158"/>
            <a:ext cx="2956803" cy="369332"/>
            <a:chOff x="2551885" y="1132158"/>
            <a:chExt cx="2956803" cy="369332"/>
          </a:xfrm>
        </p:grpSpPr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5583780-3A28-D739-2D10-EBD4F860BA11}"/>
                </a:ext>
              </a:extLst>
            </p:cNvPr>
            <p:cNvCxnSpPr>
              <a:cxnSpLocks/>
            </p:cNvCxnSpPr>
            <p:nvPr/>
          </p:nvCxnSpPr>
          <p:spPr>
            <a:xfrm>
              <a:off x="2551885" y="1501490"/>
              <a:ext cx="2956803" cy="0"/>
            </a:xfrm>
            <a:prstGeom prst="straightConnector1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0B7F0BE-C1A1-33CD-6C53-F2323E8415F3}"/>
                </a:ext>
              </a:extLst>
            </p:cNvPr>
            <p:cNvSpPr txBox="1"/>
            <p:nvPr/>
          </p:nvSpPr>
          <p:spPr>
            <a:xfrm>
              <a:off x="2914940" y="1132158"/>
              <a:ext cx="2308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</a:rPr>
                <a:t>Sequence</a:t>
              </a:r>
              <a:r>
                <a:rPr lang="en-US">
                  <a:solidFill>
                    <a:schemeClr val="bg1"/>
                  </a:solidFill>
                </a:rPr>
                <a:t> Dimensions</a:t>
              </a:r>
            </a:p>
          </p:txBody>
        </p:sp>
      </p:grpSp>
      <p:pic>
        <p:nvPicPr>
          <p:cNvPr id="3" name="Picture 2" descr="A picture containing grass, skirt, colorful&#10;&#10;Description automatically generated">
            <a:extLst>
              <a:ext uri="{FF2B5EF4-FFF2-40B4-BE49-F238E27FC236}">
                <a16:creationId xmlns:a16="http://schemas.microsoft.com/office/drawing/2014/main" id="{68D2958A-DABC-153C-B28B-8895ACBED4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6" t="47331" r="17395" b="8038"/>
          <a:stretch/>
        </p:blipFill>
        <p:spPr>
          <a:xfrm>
            <a:off x="8025397" y="3745570"/>
            <a:ext cx="874099" cy="865423"/>
          </a:xfrm>
          <a:prstGeom prst="rect">
            <a:avLst/>
          </a:prstGeom>
        </p:spPr>
      </p:pic>
      <p:pic>
        <p:nvPicPr>
          <p:cNvPr id="24" name="Picture 23" descr="A picture containing grass, skirt, colorful&#10;&#10;Description automatically generated">
            <a:extLst>
              <a:ext uri="{FF2B5EF4-FFF2-40B4-BE49-F238E27FC236}">
                <a16:creationId xmlns:a16="http://schemas.microsoft.com/office/drawing/2014/main" id="{B37E9D20-464C-4B3A-9E3D-CE33499251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t="51150" r="60675" b="12010"/>
          <a:stretch/>
        </p:blipFill>
        <p:spPr>
          <a:xfrm>
            <a:off x="9880049" y="3755150"/>
            <a:ext cx="856834" cy="856834"/>
          </a:xfrm>
          <a:prstGeom prst="rect">
            <a:avLst/>
          </a:prstGeom>
        </p:spPr>
      </p:pic>
      <p:pic>
        <p:nvPicPr>
          <p:cNvPr id="25" name="Picture 24" descr="A picture containing grass, skirt, colorful&#10;&#10;Description automatically generated">
            <a:extLst>
              <a:ext uri="{FF2B5EF4-FFF2-40B4-BE49-F238E27FC236}">
                <a16:creationId xmlns:a16="http://schemas.microsoft.com/office/drawing/2014/main" id="{83E9C51F-9996-451F-B556-2DF4DB4E2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8" t="22192" r="22746" b="47261"/>
          <a:stretch/>
        </p:blipFill>
        <p:spPr>
          <a:xfrm>
            <a:off x="8953765" y="3745570"/>
            <a:ext cx="865423" cy="865423"/>
          </a:xfrm>
          <a:prstGeom prst="rect">
            <a:avLst/>
          </a:prstGeom>
        </p:spPr>
      </p:pic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1B443AA-4F71-2288-30C7-9D4BA3AA2746}"/>
              </a:ext>
            </a:extLst>
          </p:cNvPr>
          <p:cNvCxnSpPr>
            <a:cxnSpLocks/>
          </p:cNvCxnSpPr>
          <p:nvPr/>
        </p:nvCxnSpPr>
        <p:spPr>
          <a:xfrm>
            <a:off x="8402645" y="3062961"/>
            <a:ext cx="0" cy="64999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D85A064-C6D6-4CA7-CDEC-2CAF1EDE4D5D}"/>
              </a:ext>
            </a:extLst>
          </p:cNvPr>
          <p:cNvCxnSpPr>
            <a:cxnSpLocks/>
          </p:cNvCxnSpPr>
          <p:nvPr/>
        </p:nvCxnSpPr>
        <p:spPr>
          <a:xfrm>
            <a:off x="9386476" y="3062962"/>
            <a:ext cx="0" cy="64999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922E9F51-C169-4F83-C715-F6EE7BC6B07E}"/>
              </a:ext>
            </a:extLst>
          </p:cNvPr>
          <p:cNvCxnSpPr>
            <a:cxnSpLocks/>
          </p:cNvCxnSpPr>
          <p:nvPr/>
        </p:nvCxnSpPr>
        <p:spPr>
          <a:xfrm>
            <a:off x="10257088" y="3095575"/>
            <a:ext cx="0" cy="64999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143B78C-7E26-A6CC-5D54-4D194E2074FA}"/>
              </a:ext>
            </a:extLst>
          </p:cNvPr>
          <p:cNvGrpSpPr/>
          <p:nvPr/>
        </p:nvGrpSpPr>
        <p:grpSpPr>
          <a:xfrm>
            <a:off x="8417676" y="4734859"/>
            <a:ext cx="2096432" cy="475909"/>
            <a:chOff x="8417676" y="4734859"/>
            <a:chExt cx="2096432" cy="865134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755D73B-E359-EF16-8481-06291082927C}"/>
                </a:ext>
              </a:extLst>
            </p:cNvPr>
            <p:cNvSpPr/>
            <p:nvPr/>
          </p:nvSpPr>
          <p:spPr>
            <a:xfrm>
              <a:off x="8533192" y="4743049"/>
              <a:ext cx="816756" cy="466128"/>
            </a:xfrm>
            <a:custGeom>
              <a:avLst/>
              <a:gdLst>
                <a:gd name="connsiteX0" fmla="*/ 5122843 w 5306764"/>
                <a:gd name="connsiteY0" fmla="*/ 66257 h 421563"/>
                <a:gd name="connsiteX1" fmla="*/ 5078776 w 5306764"/>
                <a:gd name="connsiteY1" fmla="*/ 176426 h 421563"/>
                <a:gd name="connsiteX2" fmla="*/ 2864385 w 5306764"/>
                <a:gd name="connsiteY2" fmla="*/ 418797 h 421563"/>
                <a:gd name="connsiteX3" fmla="*/ 0 w 5306764"/>
                <a:gd name="connsiteY3" fmla="*/ 156 h 421563"/>
                <a:gd name="connsiteX0" fmla="*/ 5122843 w 5148465"/>
                <a:gd name="connsiteY0" fmla="*/ 66257 h 431003"/>
                <a:gd name="connsiteX1" fmla="*/ 4230477 w 5148465"/>
                <a:gd name="connsiteY1" fmla="*/ 363713 h 431003"/>
                <a:gd name="connsiteX2" fmla="*/ 2864385 w 5148465"/>
                <a:gd name="connsiteY2" fmla="*/ 418797 h 431003"/>
                <a:gd name="connsiteX3" fmla="*/ 0 w 5148465"/>
                <a:gd name="connsiteY3" fmla="*/ 156 h 431003"/>
                <a:gd name="connsiteX0" fmla="*/ 5122843 w 5154873"/>
                <a:gd name="connsiteY0" fmla="*/ 66271 h 406198"/>
                <a:gd name="connsiteX1" fmla="*/ 4230477 w 5154873"/>
                <a:gd name="connsiteY1" fmla="*/ 363727 h 406198"/>
                <a:gd name="connsiteX2" fmla="*/ 1817783 w 5154873"/>
                <a:gd name="connsiteY2" fmla="*/ 385761 h 406198"/>
                <a:gd name="connsiteX3" fmla="*/ 0 w 5154873"/>
                <a:gd name="connsiteY3" fmla="*/ 170 h 406198"/>
                <a:gd name="connsiteX0" fmla="*/ 5122843 w 5154873"/>
                <a:gd name="connsiteY0" fmla="*/ 66271 h 454231"/>
                <a:gd name="connsiteX1" fmla="*/ 4230477 w 5154873"/>
                <a:gd name="connsiteY1" fmla="*/ 363727 h 454231"/>
                <a:gd name="connsiteX2" fmla="*/ 1817783 w 5154873"/>
                <a:gd name="connsiteY2" fmla="*/ 385761 h 454231"/>
                <a:gd name="connsiteX3" fmla="*/ 0 w 5154873"/>
                <a:gd name="connsiteY3" fmla="*/ 170 h 454231"/>
                <a:gd name="connsiteX0" fmla="*/ 5122843 w 5154873"/>
                <a:gd name="connsiteY0" fmla="*/ 66271 h 474779"/>
                <a:gd name="connsiteX1" fmla="*/ 4230477 w 5154873"/>
                <a:gd name="connsiteY1" fmla="*/ 418812 h 474779"/>
                <a:gd name="connsiteX2" fmla="*/ 1817783 w 5154873"/>
                <a:gd name="connsiteY2" fmla="*/ 385761 h 474779"/>
                <a:gd name="connsiteX3" fmla="*/ 0 w 5154873"/>
                <a:gd name="connsiteY3" fmla="*/ 170 h 474779"/>
                <a:gd name="connsiteX0" fmla="*/ 4230477 w 4230477"/>
                <a:gd name="connsiteY0" fmla="*/ 418812 h 474779"/>
                <a:gd name="connsiteX1" fmla="*/ 1817783 w 4230477"/>
                <a:gd name="connsiteY1" fmla="*/ 385761 h 474779"/>
                <a:gd name="connsiteX2" fmla="*/ 0 w 4230477"/>
                <a:gd name="connsiteY2" fmla="*/ 170 h 474779"/>
                <a:gd name="connsiteX0" fmla="*/ 5067759 w 5067759"/>
                <a:gd name="connsiteY0" fmla="*/ 171 h 411453"/>
                <a:gd name="connsiteX1" fmla="*/ 1817783 w 5067759"/>
                <a:gd name="connsiteY1" fmla="*/ 385761 h 411453"/>
                <a:gd name="connsiteX2" fmla="*/ 0 w 5067759"/>
                <a:gd name="connsiteY2" fmla="*/ 170 h 411453"/>
                <a:gd name="connsiteX0" fmla="*/ 5067759 w 5067759"/>
                <a:gd name="connsiteY0" fmla="*/ 171 h 427664"/>
                <a:gd name="connsiteX1" fmla="*/ 1817783 w 5067759"/>
                <a:gd name="connsiteY1" fmla="*/ 385761 h 427664"/>
                <a:gd name="connsiteX2" fmla="*/ 0 w 5067759"/>
                <a:gd name="connsiteY2" fmla="*/ 170 h 427664"/>
                <a:gd name="connsiteX0" fmla="*/ 5067759 w 5067759"/>
                <a:gd name="connsiteY0" fmla="*/ 158 h 457322"/>
                <a:gd name="connsiteX1" fmla="*/ 3128790 w 5067759"/>
                <a:gd name="connsiteY1" fmla="*/ 418798 h 457322"/>
                <a:gd name="connsiteX2" fmla="*/ 0 w 5067759"/>
                <a:gd name="connsiteY2" fmla="*/ 157 h 457322"/>
                <a:gd name="connsiteX0" fmla="*/ 5067759 w 5067759"/>
                <a:gd name="connsiteY0" fmla="*/ 146 h 487448"/>
                <a:gd name="connsiteX1" fmla="*/ 3106757 w 5067759"/>
                <a:gd name="connsiteY1" fmla="*/ 451834 h 487448"/>
                <a:gd name="connsiteX2" fmla="*/ 0 w 5067759"/>
                <a:gd name="connsiteY2" fmla="*/ 145 h 487448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46 h 453667"/>
                <a:gd name="connsiteX1" fmla="*/ 3106757 w 5067759"/>
                <a:gd name="connsiteY1" fmla="*/ 451834 h 453667"/>
                <a:gd name="connsiteX2" fmla="*/ 0 w 5067759"/>
                <a:gd name="connsiteY2" fmla="*/ 145 h 453667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34 h 452011"/>
                <a:gd name="connsiteX1" fmla="*/ 3106757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34 h 452011"/>
                <a:gd name="connsiteX1" fmla="*/ 2688116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 h 457893"/>
                <a:gd name="connsiteX1" fmla="*/ 2688116 w 5067759"/>
                <a:gd name="connsiteY1" fmla="*/ 451689 h 457893"/>
                <a:gd name="connsiteX2" fmla="*/ 0 w 5067759"/>
                <a:gd name="connsiteY2" fmla="*/ 0 h 457893"/>
                <a:gd name="connsiteX0" fmla="*/ 5067759 w 5067759"/>
                <a:gd name="connsiteY0" fmla="*/ 1 h 431000"/>
                <a:gd name="connsiteX1" fmla="*/ 2295364 w 5067759"/>
                <a:gd name="connsiteY1" fmla="*/ 420246 h 431000"/>
                <a:gd name="connsiteX2" fmla="*/ 0 w 5067759"/>
                <a:gd name="connsiteY2" fmla="*/ 0 h 431000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3187180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34781"/>
                <a:gd name="connsiteX1" fmla="*/ 2651513 w 5067759"/>
                <a:gd name="connsiteY1" fmla="*/ 430388 h 434781"/>
                <a:gd name="connsiteX2" fmla="*/ 0 w 5067759"/>
                <a:gd name="connsiteY2" fmla="*/ 0 h 43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67759" h="434781">
                  <a:moveTo>
                    <a:pt x="5067759" y="1"/>
                  </a:moveTo>
                  <a:cubicBezTo>
                    <a:pt x="4594034" y="295620"/>
                    <a:pt x="3305503" y="432137"/>
                    <a:pt x="2651513" y="430388"/>
                  </a:cubicBezTo>
                  <a:cubicBezTo>
                    <a:pt x="1669743" y="455115"/>
                    <a:pt x="649076" y="383858"/>
                    <a:pt x="0" y="0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A61B64E-3363-DA9F-7A5A-481270E6943C}"/>
                </a:ext>
              </a:extLst>
            </p:cNvPr>
            <p:cNvSpPr/>
            <p:nvPr/>
          </p:nvSpPr>
          <p:spPr>
            <a:xfrm flipH="1">
              <a:off x="9496787" y="4734859"/>
              <a:ext cx="779892" cy="412414"/>
            </a:xfrm>
            <a:custGeom>
              <a:avLst/>
              <a:gdLst>
                <a:gd name="connsiteX0" fmla="*/ 5122843 w 5306764"/>
                <a:gd name="connsiteY0" fmla="*/ 66257 h 421563"/>
                <a:gd name="connsiteX1" fmla="*/ 5078776 w 5306764"/>
                <a:gd name="connsiteY1" fmla="*/ 176426 h 421563"/>
                <a:gd name="connsiteX2" fmla="*/ 2864385 w 5306764"/>
                <a:gd name="connsiteY2" fmla="*/ 418797 h 421563"/>
                <a:gd name="connsiteX3" fmla="*/ 0 w 5306764"/>
                <a:gd name="connsiteY3" fmla="*/ 156 h 421563"/>
                <a:gd name="connsiteX0" fmla="*/ 5122843 w 5148465"/>
                <a:gd name="connsiteY0" fmla="*/ 66257 h 431003"/>
                <a:gd name="connsiteX1" fmla="*/ 4230477 w 5148465"/>
                <a:gd name="connsiteY1" fmla="*/ 363713 h 431003"/>
                <a:gd name="connsiteX2" fmla="*/ 2864385 w 5148465"/>
                <a:gd name="connsiteY2" fmla="*/ 418797 h 431003"/>
                <a:gd name="connsiteX3" fmla="*/ 0 w 5148465"/>
                <a:gd name="connsiteY3" fmla="*/ 156 h 431003"/>
                <a:gd name="connsiteX0" fmla="*/ 5122843 w 5154873"/>
                <a:gd name="connsiteY0" fmla="*/ 66271 h 406198"/>
                <a:gd name="connsiteX1" fmla="*/ 4230477 w 5154873"/>
                <a:gd name="connsiteY1" fmla="*/ 363727 h 406198"/>
                <a:gd name="connsiteX2" fmla="*/ 1817783 w 5154873"/>
                <a:gd name="connsiteY2" fmla="*/ 385761 h 406198"/>
                <a:gd name="connsiteX3" fmla="*/ 0 w 5154873"/>
                <a:gd name="connsiteY3" fmla="*/ 170 h 406198"/>
                <a:gd name="connsiteX0" fmla="*/ 5122843 w 5154873"/>
                <a:gd name="connsiteY0" fmla="*/ 66271 h 454231"/>
                <a:gd name="connsiteX1" fmla="*/ 4230477 w 5154873"/>
                <a:gd name="connsiteY1" fmla="*/ 363727 h 454231"/>
                <a:gd name="connsiteX2" fmla="*/ 1817783 w 5154873"/>
                <a:gd name="connsiteY2" fmla="*/ 385761 h 454231"/>
                <a:gd name="connsiteX3" fmla="*/ 0 w 5154873"/>
                <a:gd name="connsiteY3" fmla="*/ 170 h 454231"/>
                <a:gd name="connsiteX0" fmla="*/ 5122843 w 5154873"/>
                <a:gd name="connsiteY0" fmla="*/ 66271 h 474779"/>
                <a:gd name="connsiteX1" fmla="*/ 4230477 w 5154873"/>
                <a:gd name="connsiteY1" fmla="*/ 418812 h 474779"/>
                <a:gd name="connsiteX2" fmla="*/ 1817783 w 5154873"/>
                <a:gd name="connsiteY2" fmla="*/ 385761 h 474779"/>
                <a:gd name="connsiteX3" fmla="*/ 0 w 5154873"/>
                <a:gd name="connsiteY3" fmla="*/ 170 h 474779"/>
                <a:gd name="connsiteX0" fmla="*/ 4230477 w 4230477"/>
                <a:gd name="connsiteY0" fmla="*/ 418812 h 474779"/>
                <a:gd name="connsiteX1" fmla="*/ 1817783 w 4230477"/>
                <a:gd name="connsiteY1" fmla="*/ 385761 h 474779"/>
                <a:gd name="connsiteX2" fmla="*/ 0 w 4230477"/>
                <a:gd name="connsiteY2" fmla="*/ 170 h 474779"/>
                <a:gd name="connsiteX0" fmla="*/ 5067759 w 5067759"/>
                <a:gd name="connsiteY0" fmla="*/ 171 h 411453"/>
                <a:gd name="connsiteX1" fmla="*/ 1817783 w 5067759"/>
                <a:gd name="connsiteY1" fmla="*/ 385761 h 411453"/>
                <a:gd name="connsiteX2" fmla="*/ 0 w 5067759"/>
                <a:gd name="connsiteY2" fmla="*/ 170 h 411453"/>
                <a:gd name="connsiteX0" fmla="*/ 5067759 w 5067759"/>
                <a:gd name="connsiteY0" fmla="*/ 171 h 427664"/>
                <a:gd name="connsiteX1" fmla="*/ 1817783 w 5067759"/>
                <a:gd name="connsiteY1" fmla="*/ 385761 h 427664"/>
                <a:gd name="connsiteX2" fmla="*/ 0 w 5067759"/>
                <a:gd name="connsiteY2" fmla="*/ 170 h 427664"/>
                <a:gd name="connsiteX0" fmla="*/ 5067759 w 5067759"/>
                <a:gd name="connsiteY0" fmla="*/ 158 h 457322"/>
                <a:gd name="connsiteX1" fmla="*/ 3128790 w 5067759"/>
                <a:gd name="connsiteY1" fmla="*/ 418798 h 457322"/>
                <a:gd name="connsiteX2" fmla="*/ 0 w 5067759"/>
                <a:gd name="connsiteY2" fmla="*/ 157 h 457322"/>
                <a:gd name="connsiteX0" fmla="*/ 5067759 w 5067759"/>
                <a:gd name="connsiteY0" fmla="*/ 146 h 487448"/>
                <a:gd name="connsiteX1" fmla="*/ 3106757 w 5067759"/>
                <a:gd name="connsiteY1" fmla="*/ 451834 h 487448"/>
                <a:gd name="connsiteX2" fmla="*/ 0 w 5067759"/>
                <a:gd name="connsiteY2" fmla="*/ 145 h 487448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46 h 453667"/>
                <a:gd name="connsiteX1" fmla="*/ 3106757 w 5067759"/>
                <a:gd name="connsiteY1" fmla="*/ 451834 h 453667"/>
                <a:gd name="connsiteX2" fmla="*/ 0 w 5067759"/>
                <a:gd name="connsiteY2" fmla="*/ 145 h 453667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34 h 452011"/>
                <a:gd name="connsiteX1" fmla="*/ 3106757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34 h 452011"/>
                <a:gd name="connsiteX1" fmla="*/ 2688116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 h 457893"/>
                <a:gd name="connsiteX1" fmla="*/ 2688116 w 5067759"/>
                <a:gd name="connsiteY1" fmla="*/ 451689 h 457893"/>
                <a:gd name="connsiteX2" fmla="*/ 0 w 5067759"/>
                <a:gd name="connsiteY2" fmla="*/ 0 h 457893"/>
                <a:gd name="connsiteX0" fmla="*/ 5067759 w 5067759"/>
                <a:gd name="connsiteY0" fmla="*/ 1 h 431000"/>
                <a:gd name="connsiteX1" fmla="*/ 2295364 w 5067759"/>
                <a:gd name="connsiteY1" fmla="*/ 420246 h 431000"/>
                <a:gd name="connsiteX2" fmla="*/ 0 w 5067759"/>
                <a:gd name="connsiteY2" fmla="*/ 0 h 431000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3187180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386797"/>
                <a:gd name="connsiteX1" fmla="*/ 2238185 w 5067759"/>
                <a:gd name="connsiteY1" fmla="*/ 379674 h 386797"/>
                <a:gd name="connsiteX2" fmla="*/ 0 w 5067759"/>
                <a:gd name="connsiteY2" fmla="*/ 0 h 386797"/>
                <a:gd name="connsiteX0" fmla="*/ 5067759 w 5067759"/>
                <a:gd name="connsiteY0" fmla="*/ 1 h 379700"/>
                <a:gd name="connsiteX1" fmla="*/ 2238185 w 5067759"/>
                <a:gd name="connsiteY1" fmla="*/ 379674 h 379700"/>
                <a:gd name="connsiteX2" fmla="*/ 0 w 5067759"/>
                <a:gd name="connsiteY2" fmla="*/ 0 h 379700"/>
                <a:gd name="connsiteX0" fmla="*/ 5067759 w 5067759"/>
                <a:gd name="connsiteY0" fmla="*/ 1 h 379700"/>
                <a:gd name="connsiteX1" fmla="*/ 2238185 w 5067759"/>
                <a:gd name="connsiteY1" fmla="*/ 379674 h 379700"/>
                <a:gd name="connsiteX2" fmla="*/ 0 w 5067759"/>
                <a:gd name="connsiteY2" fmla="*/ 0 h 379700"/>
                <a:gd name="connsiteX0" fmla="*/ 5067759 w 5067759"/>
                <a:gd name="connsiteY0" fmla="*/ 1 h 379700"/>
                <a:gd name="connsiteX1" fmla="*/ 2238185 w 5067759"/>
                <a:gd name="connsiteY1" fmla="*/ 379674 h 379700"/>
                <a:gd name="connsiteX2" fmla="*/ 0 w 5067759"/>
                <a:gd name="connsiteY2" fmla="*/ 0 h 379700"/>
                <a:gd name="connsiteX0" fmla="*/ 5067759 w 5067759"/>
                <a:gd name="connsiteY0" fmla="*/ 1 h 379690"/>
                <a:gd name="connsiteX1" fmla="*/ 2238185 w 5067759"/>
                <a:gd name="connsiteY1" fmla="*/ 379674 h 379690"/>
                <a:gd name="connsiteX2" fmla="*/ 0 w 5067759"/>
                <a:gd name="connsiteY2" fmla="*/ 0 h 37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67759" h="379690">
                  <a:moveTo>
                    <a:pt x="5067759" y="1"/>
                  </a:moveTo>
                  <a:cubicBezTo>
                    <a:pt x="4024639" y="244906"/>
                    <a:pt x="3588103" y="381423"/>
                    <a:pt x="2238185" y="379674"/>
                  </a:cubicBezTo>
                  <a:cubicBezTo>
                    <a:pt x="1256415" y="353687"/>
                    <a:pt x="1028671" y="252003"/>
                    <a:pt x="0" y="0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79C05A6-BAB2-C7BF-386B-55AFABCB0B2A}"/>
                </a:ext>
              </a:extLst>
            </p:cNvPr>
            <p:cNvSpPr/>
            <p:nvPr/>
          </p:nvSpPr>
          <p:spPr>
            <a:xfrm flipH="1">
              <a:off x="8417676" y="4744040"/>
              <a:ext cx="2096432" cy="855953"/>
            </a:xfrm>
            <a:custGeom>
              <a:avLst/>
              <a:gdLst>
                <a:gd name="connsiteX0" fmla="*/ 5122843 w 5306764"/>
                <a:gd name="connsiteY0" fmla="*/ 66257 h 421563"/>
                <a:gd name="connsiteX1" fmla="*/ 5078776 w 5306764"/>
                <a:gd name="connsiteY1" fmla="*/ 176426 h 421563"/>
                <a:gd name="connsiteX2" fmla="*/ 2864385 w 5306764"/>
                <a:gd name="connsiteY2" fmla="*/ 418797 h 421563"/>
                <a:gd name="connsiteX3" fmla="*/ 0 w 5306764"/>
                <a:gd name="connsiteY3" fmla="*/ 156 h 421563"/>
                <a:gd name="connsiteX0" fmla="*/ 5122843 w 5148465"/>
                <a:gd name="connsiteY0" fmla="*/ 66257 h 431003"/>
                <a:gd name="connsiteX1" fmla="*/ 4230477 w 5148465"/>
                <a:gd name="connsiteY1" fmla="*/ 363713 h 431003"/>
                <a:gd name="connsiteX2" fmla="*/ 2864385 w 5148465"/>
                <a:gd name="connsiteY2" fmla="*/ 418797 h 431003"/>
                <a:gd name="connsiteX3" fmla="*/ 0 w 5148465"/>
                <a:gd name="connsiteY3" fmla="*/ 156 h 431003"/>
                <a:gd name="connsiteX0" fmla="*/ 5122843 w 5154873"/>
                <a:gd name="connsiteY0" fmla="*/ 66271 h 406198"/>
                <a:gd name="connsiteX1" fmla="*/ 4230477 w 5154873"/>
                <a:gd name="connsiteY1" fmla="*/ 363727 h 406198"/>
                <a:gd name="connsiteX2" fmla="*/ 1817783 w 5154873"/>
                <a:gd name="connsiteY2" fmla="*/ 385761 h 406198"/>
                <a:gd name="connsiteX3" fmla="*/ 0 w 5154873"/>
                <a:gd name="connsiteY3" fmla="*/ 170 h 406198"/>
                <a:gd name="connsiteX0" fmla="*/ 5122843 w 5154873"/>
                <a:gd name="connsiteY0" fmla="*/ 66271 h 454231"/>
                <a:gd name="connsiteX1" fmla="*/ 4230477 w 5154873"/>
                <a:gd name="connsiteY1" fmla="*/ 363727 h 454231"/>
                <a:gd name="connsiteX2" fmla="*/ 1817783 w 5154873"/>
                <a:gd name="connsiteY2" fmla="*/ 385761 h 454231"/>
                <a:gd name="connsiteX3" fmla="*/ 0 w 5154873"/>
                <a:gd name="connsiteY3" fmla="*/ 170 h 454231"/>
                <a:gd name="connsiteX0" fmla="*/ 5122843 w 5154873"/>
                <a:gd name="connsiteY0" fmla="*/ 66271 h 474779"/>
                <a:gd name="connsiteX1" fmla="*/ 4230477 w 5154873"/>
                <a:gd name="connsiteY1" fmla="*/ 418812 h 474779"/>
                <a:gd name="connsiteX2" fmla="*/ 1817783 w 5154873"/>
                <a:gd name="connsiteY2" fmla="*/ 385761 h 474779"/>
                <a:gd name="connsiteX3" fmla="*/ 0 w 5154873"/>
                <a:gd name="connsiteY3" fmla="*/ 170 h 474779"/>
                <a:gd name="connsiteX0" fmla="*/ 4230477 w 4230477"/>
                <a:gd name="connsiteY0" fmla="*/ 418812 h 474779"/>
                <a:gd name="connsiteX1" fmla="*/ 1817783 w 4230477"/>
                <a:gd name="connsiteY1" fmla="*/ 385761 h 474779"/>
                <a:gd name="connsiteX2" fmla="*/ 0 w 4230477"/>
                <a:gd name="connsiteY2" fmla="*/ 170 h 474779"/>
                <a:gd name="connsiteX0" fmla="*/ 5067759 w 5067759"/>
                <a:gd name="connsiteY0" fmla="*/ 171 h 411453"/>
                <a:gd name="connsiteX1" fmla="*/ 1817783 w 5067759"/>
                <a:gd name="connsiteY1" fmla="*/ 385761 h 411453"/>
                <a:gd name="connsiteX2" fmla="*/ 0 w 5067759"/>
                <a:gd name="connsiteY2" fmla="*/ 170 h 411453"/>
                <a:gd name="connsiteX0" fmla="*/ 5067759 w 5067759"/>
                <a:gd name="connsiteY0" fmla="*/ 171 h 427664"/>
                <a:gd name="connsiteX1" fmla="*/ 1817783 w 5067759"/>
                <a:gd name="connsiteY1" fmla="*/ 385761 h 427664"/>
                <a:gd name="connsiteX2" fmla="*/ 0 w 5067759"/>
                <a:gd name="connsiteY2" fmla="*/ 170 h 427664"/>
                <a:gd name="connsiteX0" fmla="*/ 5067759 w 5067759"/>
                <a:gd name="connsiteY0" fmla="*/ 158 h 457322"/>
                <a:gd name="connsiteX1" fmla="*/ 3128790 w 5067759"/>
                <a:gd name="connsiteY1" fmla="*/ 418798 h 457322"/>
                <a:gd name="connsiteX2" fmla="*/ 0 w 5067759"/>
                <a:gd name="connsiteY2" fmla="*/ 157 h 457322"/>
                <a:gd name="connsiteX0" fmla="*/ 5067759 w 5067759"/>
                <a:gd name="connsiteY0" fmla="*/ 146 h 487448"/>
                <a:gd name="connsiteX1" fmla="*/ 3106757 w 5067759"/>
                <a:gd name="connsiteY1" fmla="*/ 451834 h 487448"/>
                <a:gd name="connsiteX2" fmla="*/ 0 w 5067759"/>
                <a:gd name="connsiteY2" fmla="*/ 145 h 487448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46 h 453667"/>
                <a:gd name="connsiteX1" fmla="*/ 3106757 w 5067759"/>
                <a:gd name="connsiteY1" fmla="*/ 451834 h 453667"/>
                <a:gd name="connsiteX2" fmla="*/ 0 w 5067759"/>
                <a:gd name="connsiteY2" fmla="*/ 145 h 453667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34 h 452011"/>
                <a:gd name="connsiteX1" fmla="*/ 3106757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34 h 452011"/>
                <a:gd name="connsiteX1" fmla="*/ 2688116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 h 457893"/>
                <a:gd name="connsiteX1" fmla="*/ 2688116 w 5067759"/>
                <a:gd name="connsiteY1" fmla="*/ 451689 h 457893"/>
                <a:gd name="connsiteX2" fmla="*/ 0 w 5067759"/>
                <a:gd name="connsiteY2" fmla="*/ 0 h 457893"/>
                <a:gd name="connsiteX0" fmla="*/ 5067759 w 5067759"/>
                <a:gd name="connsiteY0" fmla="*/ 1 h 431000"/>
                <a:gd name="connsiteX1" fmla="*/ 2295364 w 5067759"/>
                <a:gd name="connsiteY1" fmla="*/ 420246 h 431000"/>
                <a:gd name="connsiteX2" fmla="*/ 0 w 5067759"/>
                <a:gd name="connsiteY2" fmla="*/ 0 h 431000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3187180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2373051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0263"/>
                <a:gd name="connsiteX1" fmla="*/ 2373051 w 5067759"/>
                <a:gd name="connsiteY1" fmla="*/ 420246 h 420263"/>
                <a:gd name="connsiteX2" fmla="*/ 0 w 5067759"/>
                <a:gd name="connsiteY2" fmla="*/ 0 h 420263"/>
                <a:gd name="connsiteX0" fmla="*/ 5067759 w 5067759"/>
                <a:gd name="connsiteY0" fmla="*/ 1 h 420263"/>
                <a:gd name="connsiteX1" fmla="*/ 2373051 w 5067759"/>
                <a:gd name="connsiteY1" fmla="*/ 420246 h 420263"/>
                <a:gd name="connsiteX2" fmla="*/ 0 w 5067759"/>
                <a:gd name="connsiteY2" fmla="*/ 0 h 420263"/>
                <a:gd name="connsiteX0" fmla="*/ 5067759 w 5067759"/>
                <a:gd name="connsiteY0" fmla="*/ 1 h 420263"/>
                <a:gd name="connsiteX1" fmla="*/ 2373051 w 5067759"/>
                <a:gd name="connsiteY1" fmla="*/ 420246 h 420263"/>
                <a:gd name="connsiteX2" fmla="*/ 0 w 5067759"/>
                <a:gd name="connsiteY2" fmla="*/ 0 h 420263"/>
                <a:gd name="connsiteX0" fmla="*/ 5067759 w 5067759"/>
                <a:gd name="connsiteY0" fmla="*/ 1 h 421257"/>
                <a:gd name="connsiteX1" fmla="*/ 2373051 w 5067759"/>
                <a:gd name="connsiteY1" fmla="*/ 420246 h 421257"/>
                <a:gd name="connsiteX2" fmla="*/ 0 w 5067759"/>
                <a:gd name="connsiteY2" fmla="*/ 0 h 421257"/>
                <a:gd name="connsiteX0" fmla="*/ 5067759 w 5067759"/>
                <a:gd name="connsiteY0" fmla="*/ 1 h 421257"/>
                <a:gd name="connsiteX1" fmla="*/ 2373051 w 5067759"/>
                <a:gd name="connsiteY1" fmla="*/ 420246 h 421257"/>
                <a:gd name="connsiteX2" fmla="*/ 0 w 5067759"/>
                <a:gd name="connsiteY2" fmla="*/ 0 h 421257"/>
                <a:gd name="connsiteX0" fmla="*/ 5067759 w 5067759"/>
                <a:gd name="connsiteY0" fmla="*/ 1 h 421257"/>
                <a:gd name="connsiteX1" fmla="*/ 2373051 w 5067759"/>
                <a:gd name="connsiteY1" fmla="*/ 420246 h 421257"/>
                <a:gd name="connsiteX2" fmla="*/ 0 w 5067759"/>
                <a:gd name="connsiteY2" fmla="*/ 0 h 421257"/>
                <a:gd name="connsiteX0" fmla="*/ 5067759 w 5067759"/>
                <a:gd name="connsiteY0" fmla="*/ 1 h 421119"/>
                <a:gd name="connsiteX1" fmla="*/ 2373051 w 5067759"/>
                <a:gd name="connsiteY1" fmla="*/ 420246 h 421119"/>
                <a:gd name="connsiteX2" fmla="*/ 0 w 5067759"/>
                <a:gd name="connsiteY2" fmla="*/ 0 h 421119"/>
                <a:gd name="connsiteX0" fmla="*/ 5067759 w 5067759"/>
                <a:gd name="connsiteY0" fmla="*/ 1 h 421119"/>
                <a:gd name="connsiteX1" fmla="*/ 2373051 w 5067759"/>
                <a:gd name="connsiteY1" fmla="*/ 420246 h 421119"/>
                <a:gd name="connsiteX2" fmla="*/ 0 w 5067759"/>
                <a:gd name="connsiteY2" fmla="*/ 0 h 421119"/>
                <a:gd name="connsiteX0" fmla="*/ 5067759 w 5067759"/>
                <a:gd name="connsiteY0" fmla="*/ 1 h 422516"/>
                <a:gd name="connsiteX1" fmla="*/ 2373051 w 5067759"/>
                <a:gd name="connsiteY1" fmla="*/ 420246 h 422516"/>
                <a:gd name="connsiteX2" fmla="*/ 0 w 5067759"/>
                <a:gd name="connsiteY2" fmla="*/ 0 h 422516"/>
                <a:gd name="connsiteX0" fmla="*/ 5067759 w 5067759"/>
                <a:gd name="connsiteY0" fmla="*/ 1 h 422516"/>
                <a:gd name="connsiteX1" fmla="*/ 2373051 w 5067759"/>
                <a:gd name="connsiteY1" fmla="*/ 420246 h 422516"/>
                <a:gd name="connsiteX2" fmla="*/ 0 w 5067759"/>
                <a:gd name="connsiteY2" fmla="*/ 0 h 422516"/>
                <a:gd name="connsiteX0" fmla="*/ 5154986 w 5154986"/>
                <a:gd name="connsiteY0" fmla="*/ 0 h 497214"/>
                <a:gd name="connsiteX1" fmla="*/ 2373051 w 5154986"/>
                <a:gd name="connsiteY1" fmla="*/ 496080 h 497214"/>
                <a:gd name="connsiteX2" fmla="*/ 0 w 5154986"/>
                <a:gd name="connsiteY2" fmla="*/ 75834 h 497214"/>
                <a:gd name="connsiteX0" fmla="*/ 5532974 w 5532974"/>
                <a:gd name="connsiteY0" fmla="*/ 6321 h 503535"/>
                <a:gd name="connsiteX1" fmla="*/ 2751039 w 5532974"/>
                <a:gd name="connsiteY1" fmla="*/ 502401 h 503535"/>
                <a:gd name="connsiteX2" fmla="*/ 0 w 5532974"/>
                <a:gd name="connsiteY2" fmla="*/ 0 h 503535"/>
                <a:gd name="connsiteX0" fmla="*/ 5532974 w 5532974"/>
                <a:gd name="connsiteY0" fmla="*/ 6321 h 503535"/>
                <a:gd name="connsiteX1" fmla="*/ 2751039 w 5532974"/>
                <a:gd name="connsiteY1" fmla="*/ 502401 h 503535"/>
                <a:gd name="connsiteX2" fmla="*/ 0 w 5532974"/>
                <a:gd name="connsiteY2" fmla="*/ 0 h 503535"/>
                <a:gd name="connsiteX0" fmla="*/ 5532974 w 5532974"/>
                <a:gd name="connsiteY0" fmla="*/ 6321 h 491004"/>
                <a:gd name="connsiteX1" fmla="*/ 2896419 w 5532974"/>
                <a:gd name="connsiteY1" fmla="*/ 489761 h 491004"/>
                <a:gd name="connsiteX2" fmla="*/ 0 w 5532974"/>
                <a:gd name="connsiteY2" fmla="*/ 0 h 49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32974" h="491004">
                  <a:moveTo>
                    <a:pt x="5532974" y="6321"/>
                  </a:moveTo>
                  <a:cubicBezTo>
                    <a:pt x="4942944" y="396735"/>
                    <a:pt x="4277311" y="504149"/>
                    <a:pt x="2896419" y="489761"/>
                  </a:cubicBezTo>
                  <a:cubicBezTo>
                    <a:pt x="1652963" y="489210"/>
                    <a:pt x="387392" y="314342"/>
                    <a:pt x="0" y="0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0161B46-1D73-150D-C848-2DE14692692D}"/>
              </a:ext>
            </a:extLst>
          </p:cNvPr>
          <p:cNvGrpSpPr/>
          <p:nvPr/>
        </p:nvGrpSpPr>
        <p:grpSpPr>
          <a:xfrm>
            <a:off x="2842052" y="3741787"/>
            <a:ext cx="5183932" cy="1765291"/>
            <a:chOff x="2842052" y="3741787"/>
            <a:chExt cx="5183932" cy="1765291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1FF55E34-3C00-F36F-6545-9C275FB2B145}"/>
                </a:ext>
              </a:extLst>
            </p:cNvPr>
            <p:cNvSpPr/>
            <p:nvPr/>
          </p:nvSpPr>
          <p:spPr>
            <a:xfrm>
              <a:off x="2842052" y="3741788"/>
              <a:ext cx="5171484" cy="1765290"/>
            </a:xfrm>
            <a:custGeom>
              <a:avLst/>
              <a:gdLst>
                <a:gd name="connsiteX0" fmla="*/ 5122843 w 5306764"/>
                <a:gd name="connsiteY0" fmla="*/ 66257 h 421563"/>
                <a:gd name="connsiteX1" fmla="*/ 5078776 w 5306764"/>
                <a:gd name="connsiteY1" fmla="*/ 176426 h 421563"/>
                <a:gd name="connsiteX2" fmla="*/ 2864385 w 5306764"/>
                <a:gd name="connsiteY2" fmla="*/ 418797 h 421563"/>
                <a:gd name="connsiteX3" fmla="*/ 0 w 5306764"/>
                <a:gd name="connsiteY3" fmla="*/ 156 h 421563"/>
                <a:gd name="connsiteX0" fmla="*/ 5122843 w 5148465"/>
                <a:gd name="connsiteY0" fmla="*/ 66257 h 431003"/>
                <a:gd name="connsiteX1" fmla="*/ 4230477 w 5148465"/>
                <a:gd name="connsiteY1" fmla="*/ 363713 h 431003"/>
                <a:gd name="connsiteX2" fmla="*/ 2864385 w 5148465"/>
                <a:gd name="connsiteY2" fmla="*/ 418797 h 431003"/>
                <a:gd name="connsiteX3" fmla="*/ 0 w 5148465"/>
                <a:gd name="connsiteY3" fmla="*/ 156 h 431003"/>
                <a:gd name="connsiteX0" fmla="*/ 5122843 w 5154873"/>
                <a:gd name="connsiteY0" fmla="*/ 66271 h 406198"/>
                <a:gd name="connsiteX1" fmla="*/ 4230477 w 5154873"/>
                <a:gd name="connsiteY1" fmla="*/ 363727 h 406198"/>
                <a:gd name="connsiteX2" fmla="*/ 1817783 w 5154873"/>
                <a:gd name="connsiteY2" fmla="*/ 385761 h 406198"/>
                <a:gd name="connsiteX3" fmla="*/ 0 w 5154873"/>
                <a:gd name="connsiteY3" fmla="*/ 170 h 406198"/>
                <a:gd name="connsiteX0" fmla="*/ 5122843 w 5154873"/>
                <a:gd name="connsiteY0" fmla="*/ 66271 h 454231"/>
                <a:gd name="connsiteX1" fmla="*/ 4230477 w 5154873"/>
                <a:gd name="connsiteY1" fmla="*/ 363727 h 454231"/>
                <a:gd name="connsiteX2" fmla="*/ 1817783 w 5154873"/>
                <a:gd name="connsiteY2" fmla="*/ 385761 h 454231"/>
                <a:gd name="connsiteX3" fmla="*/ 0 w 5154873"/>
                <a:gd name="connsiteY3" fmla="*/ 170 h 454231"/>
                <a:gd name="connsiteX0" fmla="*/ 5122843 w 5154873"/>
                <a:gd name="connsiteY0" fmla="*/ 66271 h 474779"/>
                <a:gd name="connsiteX1" fmla="*/ 4230477 w 5154873"/>
                <a:gd name="connsiteY1" fmla="*/ 418812 h 474779"/>
                <a:gd name="connsiteX2" fmla="*/ 1817783 w 5154873"/>
                <a:gd name="connsiteY2" fmla="*/ 385761 h 474779"/>
                <a:gd name="connsiteX3" fmla="*/ 0 w 5154873"/>
                <a:gd name="connsiteY3" fmla="*/ 170 h 474779"/>
                <a:gd name="connsiteX0" fmla="*/ 4230477 w 4230477"/>
                <a:gd name="connsiteY0" fmla="*/ 418812 h 474779"/>
                <a:gd name="connsiteX1" fmla="*/ 1817783 w 4230477"/>
                <a:gd name="connsiteY1" fmla="*/ 385761 h 474779"/>
                <a:gd name="connsiteX2" fmla="*/ 0 w 4230477"/>
                <a:gd name="connsiteY2" fmla="*/ 170 h 474779"/>
                <a:gd name="connsiteX0" fmla="*/ 5067759 w 5067759"/>
                <a:gd name="connsiteY0" fmla="*/ 171 h 411453"/>
                <a:gd name="connsiteX1" fmla="*/ 1817783 w 5067759"/>
                <a:gd name="connsiteY1" fmla="*/ 385761 h 411453"/>
                <a:gd name="connsiteX2" fmla="*/ 0 w 5067759"/>
                <a:gd name="connsiteY2" fmla="*/ 170 h 411453"/>
                <a:gd name="connsiteX0" fmla="*/ 5067759 w 5067759"/>
                <a:gd name="connsiteY0" fmla="*/ 171 h 427664"/>
                <a:gd name="connsiteX1" fmla="*/ 1817783 w 5067759"/>
                <a:gd name="connsiteY1" fmla="*/ 385761 h 427664"/>
                <a:gd name="connsiteX2" fmla="*/ 0 w 5067759"/>
                <a:gd name="connsiteY2" fmla="*/ 170 h 427664"/>
                <a:gd name="connsiteX0" fmla="*/ 5067759 w 5067759"/>
                <a:gd name="connsiteY0" fmla="*/ 158 h 457322"/>
                <a:gd name="connsiteX1" fmla="*/ 3128790 w 5067759"/>
                <a:gd name="connsiteY1" fmla="*/ 418798 h 457322"/>
                <a:gd name="connsiteX2" fmla="*/ 0 w 5067759"/>
                <a:gd name="connsiteY2" fmla="*/ 157 h 457322"/>
                <a:gd name="connsiteX0" fmla="*/ 5067759 w 5067759"/>
                <a:gd name="connsiteY0" fmla="*/ 146 h 487448"/>
                <a:gd name="connsiteX1" fmla="*/ 3106757 w 5067759"/>
                <a:gd name="connsiteY1" fmla="*/ 451834 h 487448"/>
                <a:gd name="connsiteX2" fmla="*/ 0 w 5067759"/>
                <a:gd name="connsiteY2" fmla="*/ 145 h 487448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46 h 453667"/>
                <a:gd name="connsiteX1" fmla="*/ 3106757 w 5067759"/>
                <a:gd name="connsiteY1" fmla="*/ 451834 h 453667"/>
                <a:gd name="connsiteX2" fmla="*/ 0 w 5067759"/>
                <a:gd name="connsiteY2" fmla="*/ 145 h 453667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34 h 452011"/>
                <a:gd name="connsiteX1" fmla="*/ 3106757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34 h 452011"/>
                <a:gd name="connsiteX1" fmla="*/ 2688116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 h 457893"/>
                <a:gd name="connsiteX1" fmla="*/ 2688116 w 5067759"/>
                <a:gd name="connsiteY1" fmla="*/ 451689 h 457893"/>
                <a:gd name="connsiteX2" fmla="*/ 0 w 5067759"/>
                <a:gd name="connsiteY2" fmla="*/ 0 h 457893"/>
                <a:gd name="connsiteX0" fmla="*/ 5067759 w 5067759"/>
                <a:gd name="connsiteY0" fmla="*/ 1 h 431000"/>
                <a:gd name="connsiteX1" fmla="*/ 2295364 w 5067759"/>
                <a:gd name="connsiteY1" fmla="*/ 420246 h 431000"/>
                <a:gd name="connsiteX2" fmla="*/ 0 w 5067759"/>
                <a:gd name="connsiteY2" fmla="*/ 0 h 431000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3187180 w 5067759"/>
                <a:gd name="connsiteY1" fmla="*/ 420246 h 425033"/>
                <a:gd name="connsiteX2" fmla="*/ 0 w 5067759"/>
                <a:gd name="connsiteY2" fmla="*/ 0 h 425033"/>
                <a:gd name="connsiteX0" fmla="*/ 9139873 w 9139873"/>
                <a:gd name="connsiteY0" fmla="*/ 1014271 h 1434935"/>
                <a:gd name="connsiteX1" fmla="*/ 7259294 w 9139873"/>
                <a:gd name="connsiteY1" fmla="*/ 1434516 h 1434935"/>
                <a:gd name="connsiteX2" fmla="*/ 0 w 9139873"/>
                <a:gd name="connsiteY2" fmla="*/ 0 h 1434935"/>
                <a:gd name="connsiteX0" fmla="*/ 9139873 w 9139873"/>
                <a:gd name="connsiteY0" fmla="*/ 1014271 h 1435024"/>
                <a:gd name="connsiteX1" fmla="*/ 7259294 w 9139873"/>
                <a:gd name="connsiteY1" fmla="*/ 1434516 h 1435024"/>
                <a:gd name="connsiteX2" fmla="*/ 0 w 9139873"/>
                <a:gd name="connsiteY2" fmla="*/ 0 h 1435024"/>
                <a:gd name="connsiteX0" fmla="*/ 9139873 w 9139873"/>
                <a:gd name="connsiteY0" fmla="*/ 1014271 h 1439958"/>
                <a:gd name="connsiteX1" fmla="*/ 7259294 w 9139873"/>
                <a:gd name="connsiteY1" fmla="*/ 1434516 h 1439958"/>
                <a:gd name="connsiteX2" fmla="*/ 0 w 9139873"/>
                <a:gd name="connsiteY2" fmla="*/ 0 h 1439958"/>
                <a:gd name="connsiteX0" fmla="*/ 9139873 w 9139873"/>
                <a:gd name="connsiteY0" fmla="*/ 1014271 h 1611594"/>
                <a:gd name="connsiteX1" fmla="*/ 5747370 w 9139873"/>
                <a:gd name="connsiteY1" fmla="*/ 1606941 h 1611594"/>
                <a:gd name="connsiteX2" fmla="*/ 0 w 9139873"/>
                <a:gd name="connsiteY2" fmla="*/ 0 h 1611594"/>
                <a:gd name="connsiteX0" fmla="*/ 9139873 w 9139873"/>
                <a:gd name="connsiteY0" fmla="*/ 1014271 h 1608310"/>
                <a:gd name="connsiteX1" fmla="*/ 5747370 w 9139873"/>
                <a:gd name="connsiteY1" fmla="*/ 1606941 h 1608310"/>
                <a:gd name="connsiteX2" fmla="*/ 0 w 9139873"/>
                <a:gd name="connsiteY2" fmla="*/ 0 h 1608310"/>
                <a:gd name="connsiteX0" fmla="*/ 9139873 w 9139873"/>
                <a:gd name="connsiteY0" fmla="*/ 1014271 h 1608310"/>
                <a:gd name="connsiteX1" fmla="*/ 5747370 w 9139873"/>
                <a:gd name="connsiteY1" fmla="*/ 1606941 h 1608310"/>
                <a:gd name="connsiteX2" fmla="*/ 0 w 9139873"/>
                <a:gd name="connsiteY2" fmla="*/ 0 h 1608310"/>
                <a:gd name="connsiteX0" fmla="*/ 9139873 w 9139873"/>
                <a:gd name="connsiteY0" fmla="*/ 1014271 h 1729887"/>
                <a:gd name="connsiteX1" fmla="*/ 5942253 w 9139873"/>
                <a:gd name="connsiteY1" fmla="*/ 1728653 h 1729887"/>
                <a:gd name="connsiteX2" fmla="*/ 0 w 9139873"/>
                <a:gd name="connsiteY2" fmla="*/ 0 h 1729887"/>
                <a:gd name="connsiteX0" fmla="*/ 9139873 w 9139873"/>
                <a:gd name="connsiteY0" fmla="*/ 1014271 h 1577921"/>
                <a:gd name="connsiteX1" fmla="*/ 5981230 w 9139873"/>
                <a:gd name="connsiteY1" fmla="*/ 1576513 h 1577921"/>
                <a:gd name="connsiteX2" fmla="*/ 0 w 9139873"/>
                <a:gd name="connsiteY2" fmla="*/ 0 h 1577921"/>
                <a:gd name="connsiteX0" fmla="*/ 9217827 w 9217827"/>
                <a:gd name="connsiteY0" fmla="*/ 892559 h 1577921"/>
                <a:gd name="connsiteX1" fmla="*/ 5981230 w 9217827"/>
                <a:gd name="connsiteY1" fmla="*/ 1576513 h 1577921"/>
                <a:gd name="connsiteX2" fmla="*/ 0 w 9217827"/>
                <a:gd name="connsiteY2" fmla="*/ 0 h 1577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17827" h="1577921">
                  <a:moveTo>
                    <a:pt x="9217827" y="892559"/>
                  </a:moveTo>
                  <a:cubicBezTo>
                    <a:pt x="8744102" y="1188178"/>
                    <a:pt x="7663328" y="1568119"/>
                    <a:pt x="5981230" y="1576513"/>
                  </a:cubicBezTo>
                  <a:cubicBezTo>
                    <a:pt x="3971353" y="1621526"/>
                    <a:pt x="649077" y="576569"/>
                    <a:pt x="0" y="0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9361843-9D9E-45A2-9A15-301BA270ED4D}"/>
                </a:ext>
              </a:extLst>
            </p:cNvPr>
            <p:cNvSpPr/>
            <p:nvPr/>
          </p:nvSpPr>
          <p:spPr>
            <a:xfrm>
              <a:off x="5169344" y="3741787"/>
              <a:ext cx="2856640" cy="1282730"/>
            </a:xfrm>
            <a:custGeom>
              <a:avLst/>
              <a:gdLst>
                <a:gd name="connsiteX0" fmla="*/ 5122843 w 5306764"/>
                <a:gd name="connsiteY0" fmla="*/ 66257 h 421563"/>
                <a:gd name="connsiteX1" fmla="*/ 5078776 w 5306764"/>
                <a:gd name="connsiteY1" fmla="*/ 176426 h 421563"/>
                <a:gd name="connsiteX2" fmla="*/ 2864385 w 5306764"/>
                <a:gd name="connsiteY2" fmla="*/ 418797 h 421563"/>
                <a:gd name="connsiteX3" fmla="*/ 0 w 5306764"/>
                <a:gd name="connsiteY3" fmla="*/ 156 h 421563"/>
                <a:gd name="connsiteX0" fmla="*/ 5122843 w 5148465"/>
                <a:gd name="connsiteY0" fmla="*/ 66257 h 431003"/>
                <a:gd name="connsiteX1" fmla="*/ 4230477 w 5148465"/>
                <a:gd name="connsiteY1" fmla="*/ 363713 h 431003"/>
                <a:gd name="connsiteX2" fmla="*/ 2864385 w 5148465"/>
                <a:gd name="connsiteY2" fmla="*/ 418797 h 431003"/>
                <a:gd name="connsiteX3" fmla="*/ 0 w 5148465"/>
                <a:gd name="connsiteY3" fmla="*/ 156 h 431003"/>
                <a:gd name="connsiteX0" fmla="*/ 5122843 w 5154873"/>
                <a:gd name="connsiteY0" fmla="*/ 66271 h 406198"/>
                <a:gd name="connsiteX1" fmla="*/ 4230477 w 5154873"/>
                <a:gd name="connsiteY1" fmla="*/ 363727 h 406198"/>
                <a:gd name="connsiteX2" fmla="*/ 1817783 w 5154873"/>
                <a:gd name="connsiteY2" fmla="*/ 385761 h 406198"/>
                <a:gd name="connsiteX3" fmla="*/ 0 w 5154873"/>
                <a:gd name="connsiteY3" fmla="*/ 170 h 406198"/>
                <a:gd name="connsiteX0" fmla="*/ 5122843 w 5154873"/>
                <a:gd name="connsiteY0" fmla="*/ 66271 h 454231"/>
                <a:gd name="connsiteX1" fmla="*/ 4230477 w 5154873"/>
                <a:gd name="connsiteY1" fmla="*/ 363727 h 454231"/>
                <a:gd name="connsiteX2" fmla="*/ 1817783 w 5154873"/>
                <a:gd name="connsiteY2" fmla="*/ 385761 h 454231"/>
                <a:gd name="connsiteX3" fmla="*/ 0 w 5154873"/>
                <a:gd name="connsiteY3" fmla="*/ 170 h 454231"/>
                <a:gd name="connsiteX0" fmla="*/ 5122843 w 5154873"/>
                <a:gd name="connsiteY0" fmla="*/ 66271 h 474779"/>
                <a:gd name="connsiteX1" fmla="*/ 4230477 w 5154873"/>
                <a:gd name="connsiteY1" fmla="*/ 418812 h 474779"/>
                <a:gd name="connsiteX2" fmla="*/ 1817783 w 5154873"/>
                <a:gd name="connsiteY2" fmla="*/ 385761 h 474779"/>
                <a:gd name="connsiteX3" fmla="*/ 0 w 5154873"/>
                <a:gd name="connsiteY3" fmla="*/ 170 h 474779"/>
                <a:gd name="connsiteX0" fmla="*/ 4230477 w 4230477"/>
                <a:gd name="connsiteY0" fmla="*/ 418812 h 474779"/>
                <a:gd name="connsiteX1" fmla="*/ 1817783 w 4230477"/>
                <a:gd name="connsiteY1" fmla="*/ 385761 h 474779"/>
                <a:gd name="connsiteX2" fmla="*/ 0 w 4230477"/>
                <a:gd name="connsiteY2" fmla="*/ 170 h 474779"/>
                <a:gd name="connsiteX0" fmla="*/ 5067759 w 5067759"/>
                <a:gd name="connsiteY0" fmla="*/ 171 h 411453"/>
                <a:gd name="connsiteX1" fmla="*/ 1817783 w 5067759"/>
                <a:gd name="connsiteY1" fmla="*/ 385761 h 411453"/>
                <a:gd name="connsiteX2" fmla="*/ 0 w 5067759"/>
                <a:gd name="connsiteY2" fmla="*/ 170 h 411453"/>
                <a:gd name="connsiteX0" fmla="*/ 5067759 w 5067759"/>
                <a:gd name="connsiteY0" fmla="*/ 171 h 427664"/>
                <a:gd name="connsiteX1" fmla="*/ 1817783 w 5067759"/>
                <a:gd name="connsiteY1" fmla="*/ 385761 h 427664"/>
                <a:gd name="connsiteX2" fmla="*/ 0 w 5067759"/>
                <a:gd name="connsiteY2" fmla="*/ 170 h 427664"/>
                <a:gd name="connsiteX0" fmla="*/ 5067759 w 5067759"/>
                <a:gd name="connsiteY0" fmla="*/ 158 h 457322"/>
                <a:gd name="connsiteX1" fmla="*/ 3128790 w 5067759"/>
                <a:gd name="connsiteY1" fmla="*/ 418798 h 457322"/>
                <a:gd name="connsiteX2" fmla="*/ 0 w 5067759"/>
                <a:gd name="connsiteY2" fmla="*/ 157 h 457322"/>
                <a:gd name="connsiteX0" fmla="*/ 5067759 w 5067759"/>
                <a:gd name="connsiteY0" fmla="*/ 146 h 487448"/>
                <a:gd name="connsiteX1" fmla="*/ 3106757 w 5067759"/>
                <a:gd name="connsiteY1" fmla="*/ 451834 h 487448"/>
                <a:gd name="connsiteX2" fmla="*/ 0 w 5067759"/>
                <a:gd name="connsiteY2" fmla="*/ 145 h 487448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46 h 453667"/>
                <a:gd name="connsiteX1" fmla="*/ 3106757 w 5067759"/>
                <a:gd name="connsiteY1" fmla="*/ 451834 h 453667"/>
                <a:gd name="connsiteX2" fmla="*/ 0 w 5067759"/>
                <a:gd name="connsiteY2" fmla="*/ 145 h 453667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34 h 452011"/>
                <a:gd name="connsiteX1" fmla="*/ 3106757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34 h 452011"/>
                <a:gd name="connsiteX1" fmla="*/ 2688116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 h 457893"/>
                <a:gd name="connsiteX1" fmla="*/ 2688116 w 5067759"/>
                <a:gd name="connsiteY1" fmla="*/ 451689 h 457893"/>
                <a:gd name="connsiteX2" fmla="*/ 0 w 5067759"/>
                <a:gd name="connsiteY2" fmla="*/ 0 h 457893"/>
                <a:gd name="connsiteX0" fmla="*/ 5067759 w 5067759"/>
                <a:gd name="connsiteY0" fmla="*/ 1 h 431000"/>
                <a:gd name="connsiteX1" fmla="*/ 2295364 w 5067759"/>
                <a:gd name="connsiteY1" fmla="*/ 420246 h 431000"/>
                <a:gd name="connsiteX2" fmla="*/ 0 w 5067759"/>
                <a:gd name="connsiteY2" fmla="*/ 0 h 431000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3187180 w 5067759"/>
                <a:gd name="connsiteY1" fmla="*/ 420246 h 425033"/>
                <a:gd name="connsiteX2" fmla="*/ 0 w 5067759"/>
                <a:gd name="connsiteY2" fmla="*/ 0 h 425033"/>
                <a:gd name="connsiteX0" fmla="*/ 9139873 w 9139873"/>
                <a:gd name="connsiteY0" fmla="*/ 1014271 h 1434935"/>
                <a:gd name="connsiteX1" fmla="*/ 7259294 w 9139873"/>
                <a:gd name="connsiteY1" fmla="*/ 1434516 h 1434935"/>
                <a:gd name="connsiteX2" fmla="*/ 0 w 9139873"/>
                <a:gd name="connsiteY2" fmla="*/ 0 h 1434935"/>
                <a:gd name="connsiteX0" fmla="*/ 9139873 w 9139873"/>
                <a:gd name="connsiteY0" fmla="*/ 1014271 h 1435024"/>
                <a:gd name="connsiteX1" fmla="*/ 7259294 w 9139873"/>
                <a:gd name="connsiteY1" fmla="*/ 1434516 h 1435024"/>
                <a:gd name="connsiteX2" fmla="*/ 0 w 9139873"/>
                <a:gd name="connsiteY2" fmla="*/ 0 h 1435024"/>
                <a:gd name="connsiteX0" fmla="*/ 9139873 w 9139873"/>
                <a:gd name="connsiteY0" fmla="*/ 1014271 h 1439958"/>
                <a:gd name="connsiteX1" fmla="*/ 7259294 w 9139873"/>
                <a:gd name="connsiteY1" fmla="*/ 1434516 h 1439958"/>
                <a:gd name="connsiteX2" fmla="*/ 0 w 9139873"/>
                <a:gd name="connsiteY2" fmla="*/ 0 h 1439958"/>
                <a:gd name="connsiteX0" fmla="*/ 9139873 w 9139873"/>
                <a:gd name="connsiteY0" fmla="*/ 1014271 h 1611594"/>
                <a:gd name="connsiteX1" fmla="*/ 5747370 w 9139873"/>
                <a:gd name="connsiteY1" fmla="*/ 1606941 h 1611594"/>
                <a:gd name="connsiteX2" fmla="*/ 0 w 9139873"/>
                <a:gd name="connsiteY2" fmla="*/ 0 h 1611594"/>
                <a:gd name="connsiteX0" fmla="*/ 9139873 w 9139873"/>
                <a:gd name="connsiteY0" fmla="*/ 1014271 h 1608310"/>
                <a:gd name="connsiteX1" fmla="*/ 5747370 w 9139873"/>
                <a:gd name="connsiteY1" fmla="*/ 1606941 h 1608310"/>
                <a:gd name="connsiteX2" fmla="*/ 0 w 9139873"/>
                <a:gd name="connsiteY2" fmla="*/ 0 h 1608310"/>
                <a:gd name="connsiteX0" fmla="*/ 9139873 w 9139873"/>
                <a:gd name="connsiteY0" fmla="*/ 1014271 h 1608310"/>
                <a:gd name="connsiteX1" fmla="*/ 5747370 w 9139873"/>
                <a:gd name="connsiteY1" fmla="*/ 1606941 h 1608310"/>
                <a:gd name="connsiteX2" fmla="*/ 0 w 9139873"/>
                <a:gd name="connsiteY2" fmla="*/ 0 h 1608310"/>
                <a:gd name="connsiteX0" fmla="*/ 9139873 w 9139873"/>
                <a:gd name="connsiteY0" fmla="*/ 1014271 h 1304543"/>
                <a:gd name="connsiteX1" fmla="*/ 5392142 w 9139873"/>
                <a:gd name="connsiteY1" fmla="*/ 1302660 h 1304543"/>
                <a:gd name="connsiteX2" fmla="*/ 0 w 9139873"/>
                <a:gd name="connsiteY2" fmla="*/ 0 h 1304543"/>
                <a:gd name="connsiteX0" fmla="*/ 9139873 w 9139873"/>
                <a:gd name="connsiteY0" fmla="*/ 1014271 h 1302660"/>
                <a:gd name="connsiteX1" fmla="*/ 5392142 w 9139873"/>
                <a:gd name="connsiteY1" fmla="*/ 1302660 h 1302660"/>
                <a:gd name="connsiteX2" fmla="*/ 0 w 9139873"/>
                <a:gd name="connsiteY2" fmla="*/ 0 h 1302660"/>
                <a:gd name="connsiteX0" fmla="*/ 9353012 w 9353012"/>
                <a:gd name="connsiteY0" fmla="*/ 1054843 h 1302660"/>
                <a:gd name="connsiteX1" fmla="*/ 5392142 w 9353012"/>
                <a:gd name="connsiteY1" fmla="*/ 1302660 h 1302660"/>
                <a:gd name="connsiteX2" fmla="*/ 0 w 9353012"/>
                <a:gd name="connsiteY2" fmla="*/ 0 h 1302660"/>
                <a:gd name="connsiteX0" fmla="*/ 9353012 w 9353012"/>
                <a:gd name="connsiteY0" fmla="*/ 1054843 h 1302660"/>
                <a:gd name="connsiteX1" fmla="*/ 5392142 w 9353012"/>
                <a:gd name="connsiteY1" fmla="*/ 1302660 h 1302660"/>
                <a:gd name="connsiteX2" fmla="*/ 0 w 9353012"/>
                <a:gd name="connsiteY2" fmla="*/ 0 h 1302660"/>
                <a:gd name="connsiteX0" fmla="*/ 9210923 w 9210923"/>
                <a:gd name="connsiteY0" fmla="*/ 933131 h 1180948"/>
                <a:gd name="connsiteX1" fmla="*/ 5250053 w 9210923"/>
                <a:gd name="connsiteY1" fmla="*/ 1180948 h 1180948"/>
                <a:gd name="connsiteX2" fmla="*/ 0 w 9210923"/>
                <a:gd name="connsiteY2" fmla="*/ 0 h 1180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10923" h="1180948">
                  <a:moveTo>
                    <a:pt x="9210923" y="933131"/>
                  </a:moveTo>
                  <a:cubicBezTo>
                    <a:pt x="8346448" y="1157751"/>
                    <a:pt x="6932151" y="1172554"/>
                    <a:pt x="5250053" y="1180948"/>
                  </a:cubicBezTo>
                  <a:cubicBezTo>
                    <a:pt x="3133611" y="1165105"/>
                    <a:pt x="649077" y="576569"/>
                    <a:pt x="0" y="0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A95879E8-ABBC-77FE-0A53-59FC517C83E8}"/>
              </a:ext>
            </a:extLst>
          </p:cNvPr>
          <p:cNvSpPr txBox="1"/>
          <p:nvPr/>
        </p:nvSpPr>
        <p:spPr>
          <a:xfrm>
            <a:off x="5169344" y="5649927"/>
            <a:ext cx="1883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Cross Attention: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Image to Words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0D64938-1A35-4330-71D7-2D1FE1E4FCBE}"/>
              </a:ext>
            </a:extLst>
          </p:cNvPr>
          <p:cNvSpPr txBox="1"/>
          <p:nvPr/>
        </p:nvSpPr>
        <p:spPr>
          <a:xfrm>
            <a:off x="8589569" y="5662300"/>
            <a:ext cx="1970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Self Attention: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Image to Image</a:t>
            </a:r>
          </a:p>
        </p:txBody>
      </p:sp>
    </p:spTree>
    <p:extLst>
      <p:ext uri="{BB962C8B-B14F-4D97-AF65-F5344CB8AC3E}">
        <p14:creationId xmlns:p14="http://schemas.microsoft.com/office/powerpoint/2010/main" val="366502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C0F20"/>
                                      </p:to>
                                    </p:animClr>
                                    <p:animClr clrSpc="rgb" dir="cw">
                                      <p:cBhvr>
                                        <p:cTn id="9" dur="10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C0F20"/>
                                      </p:to>
                                    </p:animClr>
                                    <p:set>
                                      <p:cBhvr>
                                        <p:cTn id="10" dur="10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4E63"/>
                                      </p:to>
                                    </p:animClr>
                                    <p:animClr clrSpc="rgb" dir="cw">
                                      <p:cBhvr>
                                        <p:cTn id="34" dur="10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4E63"/>
                                      </p:to>
                                    </p:animClr>
                                    <p:set>
                                      <p:cBhvr>
                                        <p:cTn id="35" dur="10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D4EEB"/>
                                      </p:to>
                                    </p:animClr>
                                    <p:animClr clrSpc="rgb" dir="cw">
                                      <p:cBhvr>
                                        <p:cTn id="51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D4EEB"/>
                                      </p:to>
                                    </p:animClr>
                                    <p:set>
                                      <p:cBhvr>
                                        <p:cTn id="52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30" grpId="0" animBg="1"/>
      <p:bldP spid="30" grpId="1" animBg="1"/>
      <p:bldP spid="62" grpId="0" animBg="1"/>
      <p:bldP spid="62" grpId="1" animBg="1"/>
      <p:bldP spid="105" grpId="0"/>
      <p:bldP spid="10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C1C5-7FBB-8DC6-37AA-6F52CF48A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Spatial 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CC087-D1E6-2C68-4155-648DB64AB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9450"/>
            <a:ext cx="5257800" cy="3027711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Rearrange spatial tensor to sequence.</a:t>
            </a:r>
          </a:p>
          <a:p>
            <a:r>
              <a:rPr lang="en-US"/>
              <a:t>Cross Attention </a:t>
            </a:r>
          </a:p>
          <a:p>
            <a:r>
              <a:rPr lang="en-US"/>
              <a:t>Self Attention </a:t>
            </a:r>
          </a:p>
          <a:p>
            <a:r>
              <a:rPr lang="en-US"/>
              <a:t>FFN </a:t>
            </a:r>
          </a:p>
          <a:p>
            <a:r>
              <a:rPr lang="en-US"/>
              <a:t>Rearrange back to spatial tensor (same shape)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81397B0-C8D1-FB6B-96FA-93768FA8042C}"/>
              </a:ext>
            </a:extLst>
          </p:cNvPr>
          <p:cNvGrpSpPr/>
          <p:nvPr/>
        </p:nvGrpSpPr>
        <p:grpSpPr>
          <a:xfrm>
            <a:off x="9436575" y="4833654"/>
            <a:ext cx="2127864" cy="1105724"/>
            <a:chOff x="7969469" y="1735583"/>
            <a:chExt cx="2127864" cy="1105724"/>
          </a:xfrm>
        </p:grpSpPr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20FB2937-FEE1-9E24-A083-529DC3D6A96D}"/>
                </a:ext>
              </a:extLst>
            </p:cNvPr>
            <p:cNvSpPr/>
            <p:nvPr/>
          </p:nvSpPr>
          <p:spPr>
            <a:xfrm>
              <a:off x="7969469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822B39FA-1251-C43F-6B33-63DE4F644134}"/>
                </a:ext>
              </a:extLst>
            </p:cNvPr>
            <p:cNvSpPr/>
            <p:nvPr/>
          </p:nvSpPr>
          <p:spPr>
            <a:xfrm>
              <a:off x="8173658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C7128730-37F2-8A8D-E491-0AF0FABFD999}"/>
                </a:ext>
              </a:extLst>
            </p:cNvPr>
            <p:cNvSpPr/>
            <p:nvPr/>
          </p:nvSpPr>
          <p:spPr>
            <a:xfrm>
              <a:off x="8377847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09997103-5BA5-2C1B-EDE1-6D8C17ECAAEC}"/>
                </a:ext>
              </a:extLst>
            </p:cNvPr>
            <p:cNvSpPr/>
            <p:nvPr/>
          </p:nvSpPr>
          <p:spPr>
            <a:xfrm>
              <a:off x="858203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0882FD84-5435-480E-EF06-587D5CC0B1A7}"/>
                </a:ext>
              </a:extLst>
            </p:cNvPr>
            <p:cNvSpPr/>
            <p:nvPr/>
          </p:nvSpPr>
          <p:spPr>
            <a:xfrm>
              <a:off x="8786225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6693C30C-9FCD-76CB-C5FB-C1F4DB105F59}"/>
                </a:ext>
              </a:extLst>
            </p:cNvPr>
            <p:cNvSpPr/>
            <p:nvPr/>
          </p:nvSpPr>
          <p:spPr>
            <a:xfrm>
              <a:off x="8990414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9ADFF673-7FAA-D49D-4DAC-1029255FAE91}"/>
                </a:ext>
              </a:extLst>
            </p:cNvPr>
            <p:cNvSpPr/>
            <p:nvPr/>
          </p:nvSpPr>
          <p:spPr>
            <a:xfrm>
              <a:off x="9194603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B5D43AE0-92BB-E88F-9956-EC1C96615CFB}"/>
                </a:ext>
              </a:extLst>
            </p:cNvPr>
            <p:cNvSpPr/>
            <p:nvPr/>
          </p:nvSpPr>
          <p:spPr>
            <a:xfrm>
              <a:off x="9398792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EEBDB3F7-BA35-56B7-B6B9-7956190566B9}"/>
                </a:ext>
              </a:extLst>
            </p:cNvPr>
            <p:cNvSpPr/>
            <p:nvPr/>
          </p:nvSpPr>
          <p:spPr>
            <a:xfrm>
              <a:off x="9602981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Cube 57">
              <a:extLst>
                <a:ext uri="{FF2B5EF4-FFF2-40B4-BE49-F238E27FC236}">
                  <a16:creationId xmlns:a16="http://schemas.microsoft.com/office/drawing/2014/main" id="{42D70855-74F7-ABD6-E254-5C43642CB8F5}"/>
                </a:ext>
              </a:extLst>
            </p:cNvPr>
            <p:cNvSpPr/>
            <p:nvPr/>
          </p:nvSpPr>
          <p:spPr>
            <a:xfrm>
              <a:off x="980716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31BD2C4-768B-C259-12A2-34C95B7DE7DD}"/>
              </a:ext>
            </a:extLst>
          </p:cNvPr>
          <p:cNvGrpSpPr/>
          <p:nvPr/>
        </p:nvGrpSpPr>
        <p:grpSpPr>
          <a:xfrm>
            <a:off x="9293248" y="4977161"/>
            <a:ext cx="2127864" cy="1105724"/>
            <a:chOff x="7969469" y="1735583"/>
            <a:chExt cx="2127864" cy="1105724"/>
          </a:xfrm>
        </p:grpSpPr>
        <p:sp>
          <p:nvSpPr>
            <p:cNvPr id="60" name="Cube 59">
              <a:extLst>
                <a:ext uri="{FF2B5EF4-FFF2-40B4-BE49-F238E27FC236}">
                  <a16:creationId xmlns:a16="http://schemas.microsoft.com/office/drawing/2014/main" id="{70CE2398-A709-928E-7D18-108D28C27AFF}"/>
                </a:ext>
              </a:extLst>
            </p:cNvPr>
            <p:cNvSpPr/>
            <p:nvPr/>
          </p:nvSpPr>
          <p:spPr>
            <a:xfrm>
              <a:off x="7969469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ube 60">
              <a:extLst>
                <a:ext uri="{FF2B5EF4-FFF2-40B4-BE49-F238E27FC236}">
                  <a16:creationId xmlns:a16="http://schemas.microsoft.com/office/drawing/2014/main" id="{E77E7351-5D4C-951E-A12E-84C1BB72D757}"/>
                </a:ext>
              </a:extLst>
            </p:cNvPr>
            <p:cNvSpPr/>
            <p:nvPr/>
          </p:nvSpPr>
          <p:spPr>
            <a:xfrm>
              <a:off x="8173658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D3A69CD9-FD04-9697-8730-35CD4FC517F9}"/>
                </a:ext>
              </a:extLst>
            </p:cNvPr>
            <p:cNvSpPr/>
            <p:nvPr/>
          </p:nvSpPr>
          <p:spPr>
            <a:xfrm>
              <a:off x="8377847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354268ED-DFA2-1DA7-AF18-6CE5D162E824}"/>
                </a:ext>
              </a:extLst>
            </p:cNvPr>
            <p:cNvSpPr/>
            <p:nvPr/>
          </p:nvSpPr>
          <p:spPr>
            <a:xfrm>
              <a:off x="858203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ube 63">
              <a:extLst>
                <a:ext uri="{FF2B5EF4-FFF2-40B4-BE49-F238E27FC236}">
                  <a16:creationId xmlns:a16="http://schemas.microsoft.com/office/drawing/2014/main" id="{45F48F2B-4814-DDE4-E11A-FF61CD58AC41}"/>
                </a:ext>
              </a:extLst>
            </p:cNvPr>
            <p:cNvSpPr/>
            <p:nvPr/>
          </p:nvSpPr>
          <p:spPr>
            <a:xfrm>
              <a:off x="8786225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95DB1748-7183-7A12-FFC6-30706344CDCE}"/>
                </a:ext>
              </a:extLst>
            </p:cNvPr>
            <p:cNvSpPr/>
            <p:nvPr/>
          </p:nvSpPr>
          <p:spPr>
            <a:xfrm>
              <a:off x="8990414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9FB4F6C1-1BD1-DAE3-FB40-7851AB409314}"/>
                </a:ext>
              </a:extLst>
            </p:cNvPr>
            <p:cNvSpPr/>
            <p:nvPr/>
          </p:nvSpPr>
          <p:spPr>
            <a:xfrm>
              <a:off x="9194603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A3657FFB-4D68-ACAB-BD59-019F3E0F13DE}"/>
                </a:ext>
              </a:extLst>
            </p:cNvPr>
            <p:cNvSpPr/>
            <p:nvPr/>
          </p:nvSpPr>
          <p:spPr>
            <a:xfrm>
              <a:off x="9398792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Cube 67">
              <a:extLst>
                <a:ext uri="{FF2B5EF4-FFF2-40B4-BE49-F238E27FC236}">
                  <a16:creationId xmlns:a16="http://schemas.microsoft.com/office/drawing/2014/main" id="{82941474-286A-94C3-4BDB-41B1345A1AE6}"/>
                </a:ext>
              </a:extLst>
            </p:cNvPr>
            <p:cNvSpPr/>
            <p:nvPr/>
          </p:nvSpPr>
          <p:spPr>
            <a:xfrm>
              <a:off x="9602981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ube 68">
              <a:extLst>
                <a:ext uri="{FF2B5EF4-FFF2-40B4-BE49-F238E27FC236}">
                  <a16:creationId xmlns:a16="http://schemas.microsoft.com/office/drawing/2014/main" id="{A1CD535D-17AE-6318-3BB5-0F1F846CBF34}"/>
                </a:ext>
              </a:extLst>
            </p:cNvPr>
            <p:cNvSpPr/>
            <p:nvPr/>
          </p:nvSpPr>
          <p:spPr>
            <a:xfrm>
              <a:off x="980716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651B236-171B-D5FC-BA3D-4408F0124413}"/>
              </a:ext>
            </a:extLst>
          </p:cNvPr>
          <p:cNvGrpSpPr/>
          <p:nvPr/>
        </p:nvGrpSpPr>
        <p:grpSpPr>
          <a:xfrm>
            <a:off x="9149920" y="5117937"/>
            <a:ext cx="2127864" cy="1105724"/>
            <a:chOff x="7969469" y="1735583"/>
            <a:chExt cx="2127864" cy="1105724"/>
          </a:xfrm>
        </p:grpSpPr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80136D31-E672-5270-C097-33B7228D448D}"/>
                </a:ext>
              </a:extLst>
            </p:cNvPr>
            <p:cNvSpPr/>
            <p:nvPr/>
          </p:nvSpPr>
          <p:spPr>
            <a:xfrm>
              <a:off x="7969469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ube 71">
              <a:extLst>
                <a:ext uri="{FF2B5EF4-FFF2-40B4-BE49-F238E27FC236}">
                  <a16:creationId xmlns:a16="http://schemas.microsoft.com/office/drawing/2014/main" id="{739B7549-32B9-8C2F-594F-5D70E12929D2}"/>
                </a:ext>
              </a:extLst>
            </p:cNvPr>
            <p:cNvSpPr/>
            <p:nvPr/>
          </p:nvSpPr>
          <p:spPr>
            <a:xfrm>
              <a:off x="8173658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F6A40971-3D25-86EF-B534-21C69A07ADFC}"/>
                </a:ext>
              </a:extLst>
            </p:cNvPr>
            <p:cNvSpPr/>
            <p:nvPr/>
          </p:nvSpPr>
          <p:spPr>
            <a:xfrm>
              <a:off x="8377847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ube 73">
              <a:extLst>
                <a:ext uri="{FF2B5EF4-FFF2-40B4-BE49-F238E27FC236}">
                  <a16:creationId xmlns:a16="http://schemas.microsoft.com/office/drawing/2014/main" id="{07D0523F-EE17-9F42-69BA-6D7E1C46A4B6}"/>
                </a:ext>
              </a:extLst>
            </p:cNvPr>
            <p:cNvSpPr/>
            <p:nvPr/>
          </p:nvSpPr>
          <p:spPr>
            <a:xfrm>
              <a:off x="858203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ube 74">
              <a:extLst>
                <a:ext uri="{FF2B5EF4-FFF2-40B4-BE49-F238E27FC236}">
                  <a16:creationId xmlns:a16="http://schemas.microsoft.com/office/drawing/2014/main" id="{09F047FB-54B0-1A9F-A0B4-137CE8CD8A4E}"/>
                </a:ext>
              </a:extLst>
            </p:cNvPr>
            <p:cNvSpPr/>
            <p:nvPr/>
          </p:nvSpPr>
          <p:spPr>
            <a:xfrm>
              <a:off x="8786225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Cube 75">
              <a:extLst>
                <a:ext uri="{FF2B5EF4-FFF2-40B4-BE49-F238E27FC236}">
                  <a16:creationId xmlns:a16="http://schemas.microsoft.com/office/drawing/2014/main" id="{276B2124-BEAD-8932-B4E7-0429B19E2BDE}"/>
                </a:ext>
              </a:extLst>
            </p:cNvPr>
            <p:cNvSpPr/>
            <p:nvPr/>
          </p:nvSpPr>
          <p:spPr>
            <a:xfrm>
              <a:off x="8990414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ube 76">
              <a:extLst>
                <a:ext uri="{FF2B5EF4-FFF2-40B4-BE49-F238E27FC236}">
                  <a16:creationId xmlns:a16="http://schemas.microsoft.com/office/drawing/2014/main" id="{8F777687-C875-340E-1651-1B100E0C2372}"/>
                </a:ext>
              </a:extLst>
            </p:cNvPr>
            <p:cNvSpPr/>
            <p:nvPr/>
          </p:nvSpPr>
          <p:spPr>
            <a:xfrm>
              <a:off x="9194603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ube 77">
              <a:extLst>
                <a:ext uri="{FF2B5EF4-FFF2-40B4-BE49-F238E27FC236}">
                  <a16:creationId xmlns:a16="http://schemas.microsoft.com/office/drawing/2014/main" id="{C764C535-3FD6-7F6C-3875-74CC5B63757F}"/>
                </a:ext>
              </a:extLst>
            </p:cNvPr>
            <p:cNvSpPr/>
            <p:nvPr/>
          </p:nvSpPr>
          <p:spPr>
            <a:xfrm>
              <a:off x="9398792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ube 78">
              <a:extLst>
                <a:ext uri="{FF2B5EF4-FFF2-40B4-BE49-F238E27FC236}">
                  <a16:creationId xmlns:a16="http://schemas.microsoft.com/office/drawing/2014/main" id="{2ACE6E88-AA39-3966-66B9-8FC4DF3C5761}"/>
                </a:ext>
              </a:extLst>
            </p:cNvPr>
            <p:cNvSpPr/>
            <p:nvPr/>
          </p:nvSpPr>
          <p:spPr>
            <a:xfrm>
              <a:off x="9602981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ube 79">
              <a:extLst>
                <a:ext uri="{FF2B5EF4-FFF2-40B4-BE49-F238E27FC236}">
                  <a16:creationId xmlns:a16="http://schemas.microsoft.com/office/drawing/2014/main" id="{3C719282-D890-9D7E-B872-4E7628A708B2}"/>
                </a:ext>
              </a:extLst>
            </p:cNvPr>
            <p:cNvSpPr/>
            <p:nvPr/>
          </p:nvSpPr>
          <p:spPr>
            <a:xfrm>
              <a:off x="980716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2107138-A248-3A18-15AF-245147629280}"/>
              </a:ext>
            </a:extLst>
          </p:cNvPr>
          <p:cNvGrpSpPr/>
          <p:nvPr/>
        </p:nvGrpSpPr>
        <p:grpSpPr>
          <a:xfrm>
            <a:off x="9006592" y="5247103"/>
            <a:ext cx="2127864" cy="1105724"/>
            <a:chOff x="7969469" y="1735583"/>
            <a:chExt cx="2127864" cy="1105724"/>
          </a:xfrm>
        </p:grpSpPr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794302E1-02A4-F9BE-3BF6-241A63164C1D}"/>
                </a:ext>
              </a:extLst>
            </p:cNvPr>
            <p:cNvSpPr/>
            <p:nvPr/>
          </p:nvSpPr>
          <p:spPr>
            <a:xfrm>
              <a:off x="7969469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Cube 82">
              <a:extLst>
                <a:ext uri="{FF2B5EF4-FFF2-40B4-BE49-F238E27FC236}">
                  <a16:creationId xmlns:a16="http://schemas.microsoft.com/office/drawing/2014/main" id="{FFD31864-9695-3B7E-C45B-CF7008EAB7EC}"/>
                </a:ext>
              </a:extLst>
            </p:cNvPr>
            <p:cNvSpPr/>
            <p:nvPr/>
          </p:nvSpPr>
          <p:spPr>
            <a:xfrm>
              <a:off x="8173658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Cube 83">
              <a:extLst>
                <a:ext uri="{FF2B5EF4-FFF2-40B4-BE49-F238E27FC236}">
                  <a16:creationId xmlns:a16="http://schemas.microsoft.com/office/drawing/2014/main" id="{343922A1-F285-A030-246D-FD575C5BCCC4}"/>
                </a:ext>
              </a:extLst>
            </p:cNvPr>
            <p:cNvSpPr/>
            <p:nvPr/>
          </p:nvSpPr>
          <p:spPr>
            <a:xfrm>
              <a:off x="8377847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ube 84">
              <a:extLst>
                <a:ext uri="{FF2B5EF4-FFF2-40B4-BE49-F238E27FC236}">
                  <a16:creationId xmlns:a16="http://schemas.microsoft.com/office/drawing/2014/main" id="{CB9D65C4-994B-38BD-BAA9-1E6A6A6B65AA}"/>
                </a:ext>
              </a:extLst>
            </p:cNvPr>
            <p:cNvSpPr/>
            <p:nvPr/>
          </p:nvSpPr>
          <p:spPr>
            <a:xfrm>
              <a:off x="858203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0D64E22A-742A-A832-591C-47ED32C0970E}"/>
                </a:ext>
              </a:extLst>
            </p:cNvPr>
            <p:cNvSpPr/>
            <p:nvPr/>
          </p:nvSpPr>
          <p:spPr>
            <a:xfrm>
              <a:off x="8786225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Cube 86">
              <a:extLst>
                <a:ext uri="{FF2B5EF4-FFF2-40B4-BE49-F238E27FC236}">
                  <a16:creationId xmlns:a16="http://schemas.microsoft.com/office/drawing/2014/main" id="{BCFF8AE9-B48E-4D35-9FDD-BB9232241C49}"/>
                </a:ext>
              </a:extLst>
            </p:cNvPr>
            <p:cNvSpPr/>
            <p:nvPr/>
          </p:nvSpPr>
          <p:spPr>
            <a:xfrm>
              <a:off x="8990414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ube 87">
              <a:extLst>
                <a:ext uri="{FF2B5EF4-FFF2-40B4-BE49-F238E27FC236}">
                  <a16:creationId xmlns:a16="http://schemas.microsoft.com/office/drawing/2014/main" id="{A1A36A5D-BC78-9252-25E6-EB0DEBA3DDB5}"/>
                </a:ext>
              </a:extLst>
            </p:cNvPr>
            <p:cNvSpPr/>
            <p:nvPr/>
          </p:nvSpPr>
          <p:spPr>
            <a:xfrm>
              <a:off x="9194603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3C08B57A-2081-3C38-5FC6-1FB584DD6EF3}"/>
                </a:ext>
              </a:extLst>
            </p:cNvPr>
            <p:cNvSpPr/>
            <p:nvPr/>
          </p:nvSpPr>
          <p:spPr>
            <a:xfrm>
              <a:off x="9398792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Cube 89">
              <a:extLst>
                <a:ext uri="{FF2B5EF4-FFF2-40B4-BE49-F238E27FC236}">
                  <a16:creationId xmlns:a16="http://schemas.microsoft.com/office/drawing/2014/main" id="{5B36E002-333B-4484-BA7F-63CE89B40516}"/>
                </a:ext>
              </a:extLst>
            </p:cNvPr>
            <p:cNvSpPr/>
            <p:nvPr/>
          </p:nvSpPr>
          <p:spPr>
            <a:xfrm>
              <a:off x="9602981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ube 90">
              <a:extLst>
                <a:ext uri="{FF2B5EF4-FFF2-40B4-BE49-F238E27FC236}">
                  <a16:creationId xmlns:a16="http://schemas.microsoft.com/office/drawing/2014/main" id="{51548377-9D56-557C-EE62-E4B4E3CA0AE0}"/>
                </a:ext>
              </a:extLst>
            </p:cNvPr>
            <p:cNvSpPr/>
            <p:nvPr/>
          </p:nvSpPr>
          <p:spPr>
            <a:xfrm>
              <a:off x="980716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ABCF926-18BA-68B1-19C1-7F3B7366ABC6}"/>
              </a:ext>
            </a:extLst>
          </p:cNvPr>
          <p:cNvGrpSpPr/>
          <p:nvPr/>
        </p:nvGrpSpPr>
        <p:grpSpPr>
          <a:xfrm>
            <a:off x="8863264" y="5386516"/>
            <a:ext cx="2127864" cy="1105724"/>
            <a:chOff x="7969469" y="1735583"/>
            <a:chExt cx="2127864" cy="1105724"/>
          </a:xfrm>
        </p:grpSpPr>
        <p:sp>
          <p:nvSpPr>
            <p:cNvPr id="93" name="Cube 92">
              <a:extLst>
                <a:ext uri="{FF2B5EF4-FFF2-40B4-BE49-F238E27FC236}">
                  <a16:creationId xmlns:a16="http://schemas.microsoft.com/office/drawing/2014/main" id="{BBEC338B-932F-629D-35E1-956F13EE8DAA}"/>
                </a:ext>
              </a:extLst>
            </p:cNvPr>
            <p:cNvSpPr/>
            <p:nvPr/>
          </p:nvSpPr>
          <p:spPr>
            <a:xfrm>
              <a:off x="7969469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ube 93">
              <a:extLst>
                <a:ext uri="{FF2B5EF4-FFF2-40B4-BE49-F238E27FC236}">
                  <a16:creationId xmlns:a16="http://schemas.microsoft.com/office/drawing/2014/main" id="{8495F7C4-9DAB-C329-78A1-58C2286C218D}"/>
                </a:ext>
              </a:extLst>
            </p:cNvPr>
            <p:cNvSpPr/>
            <p:nvPr/>
          </p:nvSpPr>
          <p:spPr>
            <a:xfrm>
              <a:off x="8173658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Cube 94">
              <a:extLst>
                <a:ext uri="{FF2B5EF4-FFF2-40B4-BE49-F238E27FC236}">
                  <a16:creationId xmlns:a16="http://schemas.microsoft.com/office/drawing/2014/main" id="{B93296B8-1FD6-5C5D-E72E-B8D1AD38E65F}"/>
                </a:ext>
              </a:extLst>
            </p:cNvPr>
            <p:cNvSpPr/>
            <p:nvPr/>
          </p:nvSpPr>
          <p:spPr>
            <a:xfrm>
              <a:off x="8377847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Cube 95">
              <a:extLst>
                <a:ext uri="{FF2B5EF4-FFF2-40B4-BE49-F238E27FC236}">
                  <a16:creationId xmlns:a16="http://schemas.microsoft.com/office/drawing/2014/main" id="{C52266ED-E812-4B65-3ABC-A42385B61916}"/>
                </a:ext>
              </a:extLst>
            </p:cNvPr>
            <p:cNvSpPr/>
            <p:nvPr/>
          </p:nvSpPr>
          <p:spPr>
            <a:xfrm>
              <a:off x="858203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ube 96">
              <a:extLst>
                <a:ext uri="{FF2B5EF4-FFF2-40B4-BE49-F238E27FC236}">
                  <a16:creationId xmlns:a16="http://schemas.microsoft.com/office/drawing/2014/main" id="{73856853-796A-6CCE-C8ED-3442E48E98D0}"/>
                </a:ext>
              </a:extLst>
            </p:cNvPr>
            <p:cNvSpPr/>
            <p:nvPr/>
          </p:nvSpPr>
          <p:spPr>
            <a:xfrm>
              <a:off x="8786225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Cube 97">
              <a:extLst>
                <a:ext uri="{FF2B5EF4-FFF2-40B4-BE49-F238E27FC236}">
                  <a16:creationId xmlns:a16="http://schemas.microsoft.com/office/drawing/2014/main" id="{267617E1-2567-BDB8-1E38-72EACA8A6CCD}"/>
                </a:ext>
              </a:extLst>
            </p:cNvPr>
            <p:cNvSpPr/>
            <p:nvPr/>
          </p:nvSpPr>
          <p:spPr>
            <a:xfrm>
              <a:off x="8990414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Cube 98">
              <a:extLst>
                <a:ext uri="{FF2B5EF4-FFF2-40B4-BE49-F238E27FC236}">
                  <a16:creationId xmlns:a16="http://schemas.microsoft.com/office/drawing/2014/main" id="{F41D4D27-9E15-2C70-6690-F0D84A198AD0}"/>
                </a:ext>
              </a:extLst>
            </p:cNvPr>
            <p:cNvSpPr/>
            <p:nvPr/>
          </p:nvSpPr>
          <p:spPr>
            <a:xfrm>
              <a:off x="9194603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ube 99">
              <a:extLst>
                <a:ext uri="{FF2B5EF4-FFF2-40B4-BE49-F238E27FC236}">
                  <a16:creationId xmlns:a16="http://schemas.microsoft.com/office/drawing/2014/main" id="{0BB8E993-1A86-8520-E8FD-A0F1527A5B97}"/>
                </a:ext>
              </a:extLst>
            </p:cNvPr>
            <p:cNvSpPr/>
            <p:nvPr/>
          </p:nvSpPr>
          <p:spPr>
            <a:xfrm>
              <a:off x="9398792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DBB9E909-BA55-5F9C-00C9-DF982CB1F120}"/>
                </a:ext>
              </a:extLst>
            </p:cNvPr>
            <p:cNvSpPr/>
            <p:nvPr/>
          </p:nvSpPr>
          <p:spPr>
            <a:xfrm>
              <a:off x="9602981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Cube 101">
              <a:extLst>
                <a:ext uri="{FF2B5EF4-FFF2-40B4-BE49-F238E27FC236}">
                  <a16:creationId xmlns:a16="http://schemas.microsoft.com/office/drawing/2014/main" id="{1B00B6E0-C7EC-E7BD-60C1-D8B49CF93858}"/>
                </a:ext>
              </a:extLst>
            </p:cNvPr>
            <p:cNvSpPr/>
            <p:nvPr/>
          </p:nvSpPr>
          <p:spPr>
            <a:xfrm>
              <a:off x="980716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F989FFBB-EACA-8AC1-7728-609E3985913E}"/>
              </a:ext>
            </a:extLst>
          </p:cNvPr>
          <p:cNvGrpSpPr/>
          <p:nvPr/>
        </p:nvGrpSpPr>
        <p:grpSpPr>
          <a:xfrm>
            <a:off x="8849634" y="3578123"/>
            <a:ext cx="2835274" cy="789185"/>
            <a:chOff x="8423186" y="3681215"/>
            <a:chExt cx="2835274" cy="789185"/>
          </a:xfrm>
        </p:grpSpPr>
        <p:sp>
          <p:nvSpPr>
            <p:cNvPr id="104" name="Cube 103">
              <a:extLst>
                <a:ext uri="{FF2B5EF4-FFF2-40B4-BE49-F238E27FC236}">
                  <a16:creationId xmlns:a16="http://schemas.microsoft.com/office/drawing/2014/main" id="{5B6A2606-47EF-E816-FFAB-1970114F653B}"/>
                </a:ext>
              </a:extLst>
            </p:cNvPr>
            <p:cNvSpPr/>
            <p:nvPr/>
          </p:nvSpPr>
          <p:spPr>
            <a:xfrm>
              <a:off x="8423186" y="3685377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Cube 104">
              <a:extLst>
                <a:ext uri="{FF2B5EF4-FFF2-40B4-BE49-F238E27FC236}">
                  <a16:creationId xmlns:a16="http://schemas.microsoft.com/office/drawing/2014/main" id="{F2188D2B-6FDF-140E-D66B-CFDBD9EE556F}"/>
                </a:ext>
              </a:extLst>
            </p:cNvPr>
            <p:cNvSpPr/>
            <p:nvPr/>
          </p:nvSpPr>
          <p:spPr>
            <a:xfrm>
              <a:off x="8492923" y="3685377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Cube 105">
              <a:extLst>
                <a:ext uri="{FF2B5EF4-FFF2-40B4-BE49-F238E27FC236}">
                  <a16:creationId xmlns:a16="http://schemas.microsoft.com/office/drawing/2014/main" id="{2F833122-91F0-E30A-B3CD-6EF6A1416AAE}"/>
                </a:ext>
              </a:extLst>
            </p:cNvPr>
            <p:cNvSpPr/>
            <p:nvPr/>
          </p:nvSpPr>
          <p:spPr>
            <a:xfrm>
              <a:off x="8562660" y="3685377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Cube 106">
              <a:extLst>
                <a:ext uri="{FF2B5EF4-FFF2-40B4-BE49-F238E27FC236}">
                  <a16:creationId xmlns:a16="http://schemas.microsoft.com/office/drawing/2014/main" id="{C7755483-7967-7671-AF64-3243428E6C6C}"/>
                </a:ext>
              </a:extLst>
            </p:cNvPr>
            <p:cNvSpPr/>
            <p:nvPr/>
          </p:nvSpPr>
          <p:spPr>
            <a:xfrm>
              <a:off x="8632397" y="3685377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Cube 107">
              <a:extLst>
                <a:ext uri="{FF2B5EF4-FFF2-40B4-BE49-F238E27FC236}">
                  <a16:creationId xmlns:a16="http://schemas.microsoft.com/office/drawing/2014/main" id="{F606EF98-34F5-D575-2BCA-DA6EF7FF4B26}"/>
                </a:ext>
              </a:extLst>
            </p:cNvPr>
            <p:cNvSpPr/>
            <p:nvPr/>
          </p:nvSpPr>
          <p:spPr>
            <a:xfrm>
              <a:off x="8702134" y="3685377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ube 108">
              <a:extLst>
                <a:ext uri="{FF2B5EF4-FFF2-40B4-BE49-F238E27FC236}">
                  <a16:creationId xmlns:a16="http://schemas.microsoft.com/office/drawing/2014/main" id="{E56A74B9-9CAD-32DD-1E7C-8E96F214B98C}"/>
                </a:ext>
              </a:extLst>
            </p:cNvPr>
            <p:cNvSpPr/>
            <p:nvPr/>
          </p:nvSpPr>
          <p:spPr>
            <a:xfrm>
              <a:off x="8771872" y="3685377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Cube 109">
              <a:extLst>
                <a:ext uri="{FF2B5EF4-FFF2-40B4-BE49-F238E27FC236}">
                  <a16:creationId xmlns:a16="http://schemas.microsoft.com/office/drawing/2014/main" id="{60C1D503-9B0C-4432-8E0C-18A79EC2DF72}"/>
                </a:ext>
              </a:extLst>
            </p:cNvPr>
            <p:cNvSpPr/>
            <p:nvPr/>
          </p:nvSpPr>
          <p:spPr>
            <a:xfrm>
              <a:off x="8841609" y="3685377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Cube 110">
              <a:extLst>
                <a:ext uri="{FF2B5EF4-FFF2-40B4-BE49-F238E27FC236}">
                  <a16:creationId xmlns:a16="http://schemas.microsoft.com/office/drawing/2014/main" id="{CE11F01A-26EC-D043-EC0F-92E5863D3651}"/>
                </a:ext>
              </a:extLst>
            </p:cNvPr>
            <p:cNvSpPr/>
            <p:nvPr/>
          </p:nvSpPr>
          <p:spPr>
            <a:xfrm>
              <a:off x="8911346" y="3685377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Cube 111">
              <a:extLst>
                <a:ext uri="{FF2B5EF4-FFF2-40B4-BE49-F238E27FC236}">
                  <a16:creationId xmlns:a16="http://schemas.microsoft.com/office/drawing/2014/main" id="{961ADF05-7BF9-3BBB-8591-2D2C82BECA5D}"/>
                </a:ext>
              </a:extLst>
            </p:cNvPr>
            <p:cNvSpPr/>
            <p:nvPr/>
          </p:nvSpPr>
          <p:spPr>
            <a:xfrm>
              <a:off x="8981083" y="3685377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Cube 112">
              <a:extLst>
                <a:ext uri="{FF2B5EF4-FFF2-40B4-BE49-F238E27FC236}">
                  <a16:creationId xmlns:a16="http://schemas.microsoft.com/office/drawing/2014/main" id="{3AC59A73-9933-A15A-8130-3CB32952B56B}"/>
                </a:ext>
              </a:extLst>
            </p:cNvPr>
            <p:cNvSpPr/>
            <p:nvPr/>
          </p:nvSpPr>
          <p:spPr>
            <a:xfrm>
              <a:off x="9050819" y="3685377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Cube 114">
              <a:extLst>
                <a:ext uri="{FF2B5EF4-FFF2-40B4-BE49-F238E27FC236}">
                  <a16:creationId xmlns:a16="http://schemas.microsoft.com/office/drawing/2014/main" id="{6D5C7B72-913F-8AA4-B379-2E8E864F95D9}"/>
                </a:ext>
              </a:extLst>
            </p:cNvPr>
            <p:cNvSpPr/>
            <p:nvPr/>
          </p:nvSpPr>
          <p:spPr>
            <a:xfrm>
              <a:off x="9120556" y="3681215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Cube 115">
              <a:extLst>
                <a:ext uri="{FF2B5EF4-FFF2-40B4-BE49-F238E27FC236}">
                  <a16:creationId xmlns:a16="http://schemas.microsoft.com/office/drawing/2014/main" id="{3C47A984-E7FD-4281-C5EF-121CCEFE1EF9}"/>
                </a:ext>
              </a:extLst>
            </p:cNvPr>
            <p:cNvSpPr/>
            <p:nvPr/>
          </p:nvSpPr>
          <p:spPr>
            <a:xfrm>
              <a:off x="9190293" y="3681215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Cube 116">
              <a:extLst>
                <a:ext uri="{FF2B5EF4-FFF2-40B4-BE49-F238E27FC236}">
                  <a16:creationId xmlns:a16="http://schemas.microsoft.com/office/drawing/2014/main" id="{54328A38-2C92-D6A2-A928-ECEFFCF610CA}"/>
                </a:ext>
              </a:extLst>
            </p:cNvPr>
            <p:cNvSpPr/>
            <p:nvPr/>
          </p:nvSpPr>
          <p:spPr>
            <a:xfrm>
              <a:off x="9260030" y="3681215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Cube 117">
              <a:extLst>
                <a:ext uri="{FF2B5EF4-FFF2-40B4-BE49-F238E27FC236}">
                  <a16:creationId xmlns:a16="http://schemas.microsoft.com/office/drawing/2014/main" id="{9DF518C1-8981-4F4B-F2F3-BD49C648933B}"/>
                </a:ext>
              </a:extLst>
            </p:cNvPr>
            <p:cNvSpPr/>
            <p:nvPr/>
          </p:nvSpPr>
          <p:spPr>
            <a:xfrm>
              <a:off x="9329767" y="3681215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Cube 118">
              <a:extLst>
                <a:ext uri="{FF2B5EF4-FFF2-40B4-BE49-F238E27FC236}">
                  <a16:creationId xmlns:a16="http://schemas.microsoft.com/office/drawing/2014/main" id="{3FADE3BC-B031-6A3C-AFF2-0E8A8EEB83B8}"/>
                </a:ext>
              </a:extLst>
            </p:cNvPr>
            <p:cNvSpPr/>
            <p:nvPr/>
          </p:nvSpPr>
          <p:spPr>
            <a:xfrm>
              <a:off x="9399504" y="3681215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Cube 119">
              <a:extLst>
                <a:ext uri="{FF2B5EF4-FFF2-40B4-BE49-F238E27FC236}">
                  <a16:creationId xmlns:a16="http://schemas.microsoft.com/office/drawing/2014/main" id="{1AD09E34-02AA-AA0F-D858-5B550590996B}"/>
                </a:ext>
              </a:extLst>
            </p:cNvPr>
            <p:cNvSpPr/>
            <p:nvPr/>
          </p:nvSpPr>
          <p:spPr>
            <a:xfrm>
              <a:off x="9469242" y="3681215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Cube 120">
              <a:extLst>
                <a:ext uri="{FF2B5EF4-FFF2-40B4-BE49-F238E27FC236}">
                  <a16:creationId xmlns:a16="http://schemas.microsoft.com/office/drawing/2014/main" id="{5E22F068-0A0E-2D77-B0B6-3450F93FAA7F}"/>
                </a:ext>
              </a:extLst>
            </p:cNvPr>
            <p:cNvSpPr/>
            <p:nvPr/>
          </p:nvSpPr>
          <p:spPr>
            <a:xfrm>
              <a:off x="9538979" y="3681215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Cube 121">
              <a:extLst>
                <a:ext uri="{FF2B5EF4-FFF2-40B4-BE49-F238E27FC236}">
                  <a16:creationId xmlns:a16="http://schemas.microsoft.com/office/drawing/2014/main" id="{0CC095D5-EB05-8334-2011-D36893DDFD84}"/>
                </a:ext>
              </a:extLst>
            </p:cNvPr>
            <p:cNvSpPr/>
            <p:nvPr/>
          </p:nvSpPr>
          <p:spPr>
            <a:xfrm>
              <a:off x="9608716" y="3681215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Cube 122">
              <a:extLst>
                <a:ext uri="{FF2B5EF4-FFF2-40B4-BE49-F238E27FC236}">
                  <a16:creationId xmlns:a16="http://schemas.microsoft.com/office/drawing/2014/main" id="{4DCB897A-5795-8641-465B-46F55CB8A58B}"/>
                </a:ext>
              </a:extLst>
            </p:cNvPr>
            <p:cNvSpPr/>
            <p:nvPr/>
          </p:nvSpPr>
          <p:spPr>
            <a:xfrm>
              <a:off x="9678453" y="3681215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Cube 123">
              <a:extLst>
                <a:ext uri="{FF2B5EF4-FFF2-40B4-BE49-F238E27FC236}">
                  <a16:creationId xmlns:a16="http://schemas.microsoft.com/office/drawing/2014/main" id="{A5116984-30B0-CA21-40FE-A01C12508640}"/>
                </a:ext>
              </a:extLst>
            </p:cNvPr>
            <p:cNvSpPr/>
            <p:nvPr/>
          </p:nvSpPr>
          <p:spPr>
            <a:xfrm>
              <a:off x="9748189" y="3681215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Cube 125">
              <a:extLst>
                <a:ext uri="{FF2B5EF4-FFF2-40B4-BE49-F238E27FC236}">
                  <a16:creationId xmlns:a16="http://schemas.microsoft.com/office/drawing/2014/main" id="{2EFA203C-D95E-3288-DD82-C7599FBF497B}"/>
                </a:ext>
              </a:extLst>
            </p:cNvPr>
            <p:cNvSpPr/>
            <p:nvPr/>
          </p:nvSpPr>
          <p:spPr>
            <a:xfrm>
              <a:off x="9826141" y="3684591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Cube 126">
              <a:extLst>
                <a:ext uri="{FF2B5EF4-FFF2-40B4-BE49-F238E27FC236}">
                  <a16:creationId xmlns:a16="http://schemas.microsoft.com/office/drawing/2014/main" id="{D398DD01-5A65-07F4-9547-306A01F3FC3C}"/>
                </a:ext>
              </a:extLst>
            </p:cNvPr>
            <p:cNvSpPr/>
            <p:nvPr/>
          </p:nvSpPr>
          <p:spPr>
            <a:xfrm>
              <a:off x="9895878" y="3684591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Cube 127">
              <a:extLst>
                <a:ext uri="{FF2B5EF4-FFF2-40B4-BE49-F238E27FC236}">
                  <a16:creationId xmlns:a16="http://schemas.microsoft.com/office/drawing/2014/main" id="{B51A3E03-22AE-BC79-CAD6-F2377B0570CB}"/>
                </a:ext>
              </a:extLst>
            </p:cNvPr>
            <p:cNvSpPr/>
            <p:nvPr/>
          </p:nvSpPr>
          <p:spPr>
            <a:xfrm>
              <a:off x="9965615" y="3684591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Cube 128">
              <a:extLst>
                <a:ext uri="{FF2B5EF4-FFF2-40B4-BE49-F238E27FC236}">
                  <a16:creationId xmlns:a16="http://schemas.microsoft.com/office/drawing/2014/main" id="{0659EAED-12E6-A996-CEFA-7FCD6E86009D}"/>
                </a:ext>
              </a:extLst>
            </p:cNvPr>
            <p:cNvSpPr/>
            <p:nvPr/>
          </p:nvSpPr>
          <p:spPr>
            <a:xfrm>
              <a:off x="10035352" y="3684591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Cube 129">
              <a:extLst>
                <a:ext uri="{FF2B5EF4-FFF2-40B4-BE49-F238E27FC236}">
                  <a16:creationId xmlns:a16="http://schemas.microsoft.com/office/drawing/2014/main" id="{5C40E217-CA72-E3DB-7E35-056F24B5738D}"/>
                </a:ext>
              </a:extLst>
            </p:cNvPr>
            <p:cNvSpPr/>
            <p:nvPr/>
          </p:nvSpPr>
          <p:spPr>
            <a:xfrm>
              <a:off x="10105089" y="3684591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Cube 130">
              <a:extLst>
                <a:ext uri="{FF2B5EF4-FFF2-40B4-BE49-F238E27FC236}">
                  <a16:creationId xmlns:a16="http://schemas.microsoft.com/office/drawing/2014/main" id="{EC1AFC6E-6B90-D1E5-0C2D-9CBE17FECA66}"/>
                </a:ext>
              </a:extLst>
            </p:cNvPr>
            <p:cNvSpPr/>
            <p:nvPr/>
          </p:nvSpPr>
          <p:spPr>
            <a:xfrm>
              <a:off x="10174827" y="3684591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Cube 131">
              <a:extLst>
                <a:ext uri="{FF2B5EF4-FFF2-40B4-BE49-F238E27FC236}">
                  <a16:creationId xmlns:a16="http://schemas.microsoft.com/office/drawing/2014/main" id="{71CE9789-3299-EC0C-ECC2-05C89BD66D0D}"/>
                </a:ext>
              </a:extLst>
            </p:cNvPr>
            <p:cNvSpPr/>
            <p:nvPr/>
          </p:nvSpPr>
          <p:spPr>
            <a:xfrm>
              <a:off x="10244564" y="3684591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Cube 132">
              <a:extLst>
                <a:ext uri="{FF2B5EF4-FFF2-40B4-BE49-F238E27FC236}">
                  <a16:creationId xmlns:a16="http://schemas.microsoft.com/office/drawing/2014/main" id="{E43A93D8-60C5-9656-8A15-34DFAB25963F}"/>
                </a:ext>
              </a:extLst>
            </p:cNvPr>
            <p:cNvSpPr/>
            <p:nvPr/>
          </p:nvSpPr>
          <p:spPr>
            <a:xfrm>
              <a:off x="10314301" y="3684591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Cube 133">
              <a:extLst>
                <a:ext uri="{FF2B5EF4-FFF2-40B4-BE49-F238E27FC236}">
                  <a16:creationId xmlns:a16="http://schemas.microsoft.com/office/drawing/2014/main" id="{16BB9E25-F319-34E6-FB26-3E0DD6E87C59}"/>
                </a:ext>
              </a:extLst>
            </p:cNvPr>
            <p:cNvSpPr/>
            <p:nvPr/>
          </p:nvSpPr>
          <p:spPr>
            <a:xfrm>
              <a:off x="10384038" y="3684591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Cube 134">
              <a:extLst>
                <a:ext uri="{FF2B5EF4-FFF2-40B4-BE49-F238E27FC236}">
                  <a16:creationId xmlns:a16="http://schemas.microsoft.com/office/drawing/2014/main" id="{D0EA408D-DDD9-E661-0A9F-E047C76B7D79}"/>
                </a:ext>
              </a:extLst>
            </p:cNvPr>
            <p:cNvSpPr/>
            <p:nvPr/>
          </p:nvSpPr>
          <p:spPr>
            <a:xfrm>
              <a:off x="10453774" y="3684591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Cube 136">
              <a:extLst>
                <a:ext uri="{FF2B5EF4-FFF2-40B4-BE49-F238E27FC236}">
                  <a16:creationId xmlns:a16="http://schemas.microsoft.com/office/drawing/2014/main" id="{6A80DD71-E0D7-E253-0D2E-3F49948A79DE}"/>
                </a:ext>
              </a:extLst>
            </p:cNvPr>
            <p:cNvSpPr/>
            <p:nvPr/>
          </p:nvSpPr>
          <p:spPr>
            <a:xfrm>
              <a:off x="10531726" y="3681215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Cube 137">
              <a:extLst>
                <a:ext uri="{FF2B5EF4-FFF2-40B4-BE49-F238E27FC236}">
                  <a16:creationId xmlns:a16="http://schemas.microsoft.com/office/drawing/2014/main" id="{45D23177-8542-3165-0DC0-4FF8CE7E8207}"/>
                </a:ext>
              </a:extLst>
            </p:cNvPr>
            <p:cNvSpPr/>
            <p:nvPr/>
          </p:nvSpPr>
          <p:spPr>
            <a:xfrm>
              <a:off x="10601463" y="3681215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Cube 138">
              <a:extLst>
                <a:ext uri="{FF2B5EF4-FFF2-40B4-BE49-F238E27FC236}">
                  <a16:creationId xmlns:a16="http://schemas.microsoft.com/office/drawing/2014/main" id="{51825C09-FB62-2A67-77F6-BD3D7FBD1E4C}"/>
                </a:ext>
              </a:extLst>
            </p:cNvPr>
            <p:cNvSpPr/>
            <p:nvPr/>
          </p:nvSpPr>
          <p:spPr>
            <a:xfrm>
              <a:off x="10671200" y="3681215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Cube 139">
              <a:extLst>
                <a:ext uri="{FF2B5EF4-FFF2-40B4-BE49-F238E27FC236}">
                  <a16:creationId xmlns:a16="http://schemas.microsoft.com/office/drawing/2014/main" id="{223EF15C-E26E-BFCD-4A6C-5A4238768B16}"/>
                </a:ext>
              </a:extLst>
            </p:cNvPr>
            <p:cNvSpPr/>
            <p:nvPr/>
          </p:nvSpPr>
          <p:spPr>
            <a:xfrm>
              <a:off x="10740937" y="3681215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Cube 140">
              <a:extLst>
                <a:ext uri="{FF2B5EF4-FFF2-40B4-BE49-F238E27FC236}">
                  <a16:creationId xmlns:a16="http://schemas.microsoft.com/office/drawing/2014/main" id="{308F3F5E-732A-46D9-60BE-CB24504F0116}"/>
                </a:ext>
              </a:extLst>
            </p:cNvPr>
            <p:cNvSpPr/>
            <p:nvPr/>
          </p:nvSpPr>
          <p:spPr>
            <a:xfrm>
              <a:off x="10810674" y="3681215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Cube 141">
              <a:extLst>
                <a:ext uri="{FF2B5EF4-FFF2-40B4-BE49-F238E27FC236}">
                  <a16:creationId xmlns:a16="http://schemas.microsoft.com/office/drawing/2014/main" id="{C786FE73-85B0-30FA-3457-1A355B4BE89A}"/>
                </a:ext>
              </a:extLst>
            </p:cNvPr>
            <p:cNvSpPr/>
            <p:nvPr/>
          </p:nvSpPr>
          <p:spPr>
            <a:xfrm>
              <a:off x="10880412" y="3681215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Cube 142">
              <a:extLst>
                <a:ext uri="{FF2B5EF4-FFF2-40B4-BE49-F238E27FC236}">
                  <a16:creationId xmlns:a16="http://schemas.microsoft.com/office/drawing/2014/main" id="{17175C2B-9712-A81A-3B2C-F61262512D98}"/>
                </a:ext>
              </a:extLst>
            </p:cNvPr>
            <p:cNvSpPr/>
            <p:nvPr/>
          </p:nvSpPr>
          <p:spPr>
            <a:xfrm>
              <a:off x="10950149" y="3681215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Cube 143">
              <a:extLst>
                <a:ext uri="{FF2B5EF4-FFF2-40B4-BE49-F238E27FC236}">
                  <a16:creationId xmlns:a16="http://schemas.microsoft.com/office/drawing/2014/main" id="{E10BD63E-3559-B9E5-5147-5E25B8CE9288}"/>
                </a:ext>
              </a:extLst>
            </p:cNvPr>
            <p:cNvSpPr/>
            <p:nvPr/>
          </p:nvSpPr>
          <p:spPr>
            <a:xfrm>
              <a:off x="11019886" y="3681215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Cube 144">
              <a:extLst>
                <a:ext uri="{FF2B5EF4-FFF2-40B4-BE49-F238E27FC236}">
                  <a16:creationId xmlns:a16="http://schemas.microsoft.com/office/drawing/2014/main" id="{7A5F320C-1895-8A0C-0583-D517F5CF12AC}"/>
                </a:ext>
              </a:extLst>
            </p:cNvPr>
            <p:cNvSpPr/>
            <p:nvPr/>
          </p:nvSpPr>
          <p:spPr>
            <a:xfrm>
              <a:off x="11089623" y="3681215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Cube 145">
              <a:extLst>
                <a:ext uri="{FF2B5EF4-FFF2-40B4-BE49-F238E27FC236}">
                  <a16:creationId xmlns:a16="http://schemas.microsoft.com/office/drawing/2014/main" id="{A28B69A6-3B16-F21A-80BE-B0B83AFE7901}"/>
                </a:ext>
              </a:extLst>
            </p:cNvPr>
            <p:cNvSpPr/>
            <p:nvPr/>
          </p:nvSpPr>
          <p:spPr>
            <a:xfrm>
              <a:off x="11159359" y="3681215"/>
              <a:ext cx="99101" cy="785023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8DBB1043-7614-5F55-0330-D52B325AEDCE}"/>
              </a:ext>
            </a:extLst>
          </p:cNvPr>
          <p:cNvGrpSpPr/>
          <p:nvPr/>
        </p:nvGrpSpPr>
        <p:grpSpPr>
          <a:xfrm>
            <a:off x="6192809" y="3429000"/>
            <a:ext cx="2120959" cy="1077795"/>
            <a:chOff x="1949970" y="2552161"/>
            <a:chExt cx="3097278" cy="107779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6AFF1CB9-FCCF-C8EF-76A5-BF474347E864}"/>
                </a:ext>
              </a:extLst>
            </p:cNvPr>
            <p:cNvSpPr/>
            <p:nvPr/>
          </p:nvSpPr>
          <p:spPr>
            <a:xfrm flipH="1">
              <a:off x="1949970" y="2552161"/>
              <a:ext cx="165269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22B462ED-D07D-3695-4BED-43306DDBD53B}"/>
                </a:ext>
              </a:extLst>
            </p:cNvPr>
            <p:cNvSpPr/>
            <p:nvPr/>
          </p:nvSpPr>
          <p:spPr>
            <a:xfrm flipH="1">
              <a:off x="2212510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1BB90110-E9F7-5713-3393-8D0F6A0C62B6}"/>
                </a:ext>
              </a:extLst>
            </p:cNvPr>
            <p:cNvSpPr/>
            <p:nvPr/>
          </p:nvSpPr>
          <p:spPr>
            <a:xfrm flipH="1">
              <a:off x="2480559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F400E9D1-0CE3-A696-FA8A-177B3D22BF06}"/>
                </a:ext>
              </a:extLst>
            </p:cNvPr>
            <p:cNvSpPr/>
            <p:nvPr/>
          </p:nvSpPr>
          <p:spPr>
            <a:xfrm flipH="1">
              <a:off x="2748608" y="2552161"/>
              <a:ext cx="165269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D61E29F2-8FCA-414F-6163-E4BDFF12709C}"/>
                </a:ext>
              </a:extLst>
            </p:cNvPr>
            <p:cNvSpPr/>
            <p:nvPr/>
          </p:nvSpPr>
          <p:spPr>
            <a:xfrm flipH="1">
              <a:off x="3273688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F5CF4571-DA91-FB4C-7D95-58607BF049FD}"/>
                </a:ext>
              </a:extLst>
            </p:cNvPr>
            <p:cNvSpPr/>
            <p:nvPr/>
          </p:nvSpPr>
          <p:spPr>
            <a:xfrm flipH="1">
              <a:off x="3809786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E9D48AB8-FAAE-CDEE-6795-0C45634469CF}"/>
                </a:ext>
              </a:extLst>
            </p:cNvPr>
            <p:cNvSpPr/>
            <p:nvPr/>
          </p:nvSpPr>
          <p:spPr>
            <a:xfrm flipH="1">
              <a:off x="4077835" y="2552161"/>
              <a:ext cx="165269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DF72EE0B-0896-620C-EAB7-D311A5BAAADA}"/>
                </a:ext>
              </a:extLst>
            </p:cNvPr>
            <p:cNvSpPr/>
            <p:nvPr/>
          </p:nvSpPr>
          <p:spPr>
            <a:xfrm flipH="1">
              <a:off x="4608424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DE1DE7A6-442A-50F1-B064-C01D301F0611}"/>
                </a:ext>
              </a:extLst>
            </p:cNvPr>
            <p:cNvSpPr/>
            <p:nvPr/>
          </p:nvSpPr>
          <p:spPr>
            <a:xfrm flipH="1">
              <a:off x="4876470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B3C0D490-A3F7-D138-C9C0-54DC1D444280}"/>
                </a:ext>
              </a:extLst>
            </p:cNvPr>
            <p:cNvSpPr/>
            <p:nvPr/>
          </p:nvSpPr>
          <p:spPr>
            <a:xfrm flipH="1">
              <a:off x="3011148" y="2552161"/>
              <a:ext cx="165269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05859811-43B5-325E-2532-A205915C4121}"/>
                </a:ext>
              </a:extLst>
            </p:cNvPr>
            <p:cNvSpPr/>
            <p:nvPr/>
          </p:nvSpPr>
          <p:spPr>
            <a:xfrm flipH="1">
              <a:off x="4340375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4F642D8A-47D8-8599-4B5B-99F5A042BCA4}"/>
                </a:ext>
              </a:extLst>
            </p:cNvPr>
            <p:cNvSpPr/>
            <p:nvPr/>
          </p:nvSpPr>
          <p:spPr>
            <a:xfrm flipH="1">
              <a:off x="3541737" y="2552161"/>
              <a:ext cx="170778" cy="10777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68E729F4-0972-DB3F-8FB0-2D6C331D9072}"/>
              </a:ext>
            </a:extLst>
          </p:cNvPr>
          <p:cNvGrpSpPr/>
          <p:nvPr/>
        </p:nvGrpSpPr>
        <p:grpSpPr>
          <a:xfrm>
            <a:off x="9367158" y="483712"/>
            <a:ext cx="2127864" cy="1105724"/>
            <a:chOff x="7969469" y="1735583"/>
            <a:chExt cx="2127864" cy="1105724"/>
          </a:xfrm>
        </p:grpSpPr>
        <p:sp>
          <p:nvSpPr>
            <p:cNvPr id="162" name="Cube 161">
              <a:extLst>
                <a:ext uri="{FF2B5EF4-FFF2-40B4-BE49-F238E27FC236}">
                  <a16:creationId xmlns:a16="http://schemas.microsoft.com/office/drawing/2014/main" id="{02ED3D46-118D-7AAC-9889-D06652B25FB3}"/>
                </a:ext>
              </a:extLst>
            </p:cNvPr>
            <p:cNvSpPr/>
            <p:nvPr/>
          </p:nvSpPr>
          <p:spPr>
            <a:xfrm>
              <a:off x="7969469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Cube 162">
              <a:extLst>
                <a:ext uri="{FF2B5EF4-FFF2-40B4-BE49-F238E27FC236}">
                  <a16:creationId xmlns:a16="http://schemas.microsoft.com/office/drawing/2014/main" id="{AB0BBDA5-A2B1-3A4B-42BF-CA6649E4890F}"/>
                </a:ext>
              </a:extLst>
            </p:cNvPr>
            <p:cNvSpPr/>
            <p:nvPr/>
          </p:nvSpPr>
          <p:spPr>
            <a:xfrm>
              <a:off x="8173658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Cube 163">
              <a:extLst>
                <a:ext uri="{FF2B5EF4-FFF2-40B4-BE49-F238E27FC236}">
                  <a16:creationId xmlns:a16="http://schemas.microsoft.com/office/drawing/2014/main" id="{B88B2D87-DE17-5C89-5698-13FB231A4D9D}"/>
                </a:ext>
              </a:extLst>
            </p:cNvPr>
            <p:cNvSpPr/>
            <p:nvPr/>
          </p:nvSpPr>
          <p:spPr>
            <a:xfrm>
              <a:off x="8377847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Cube 164">
              <a:extLst>
                <a:ext uri="{FF2B5EF4-FFF2-40B4-BE49-F238E27FC236}">
                  <a16:creationId xmlns:a16="http://schemas.microsoft.com/office/drawing/2014/main" id="{96C1F148-87C6-9206-CC17-6F2E452AD4E6}"/>
                </a:ext>
              </a:extLst>
            </p:cNvPr>
            <p:cNvSpPr/>
            <p:nvPr/>
          </p:nvSpPr>
          <p:spPr>
            <a:xfrm>
              <a:off x="858203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Cube 165">
              <a:extLst>
                <a:ext uri="{FF2B5EF4-FFF2-40B4-BE49-F238E27FC236}">
                  <a16:creationId xmlns:a16="http://schemas.microsoft.com/office/drawing/2014/main" id="{B95AFA8D-8D8E-54EF-4111-0899B6DD55FB}"/>
                </a:ext>
              </a:extLst>
            </p:cNvPr>
            <p:cNvSpPr/>
            <p:nvPr/>
          </p:nvSpPr>
          <p:spPr>
            <a:xfrm>
              <a:off x="8786225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Cube 166">
              <a:extLst>
                <a:ext uri="{FF2B5EF4-FFF2-40B4-BE49-F238E27FC236}">
                  <a16:creationId xmlns:a16="http://schemas.microsoft.com/office/drawing/2014/main" id="{AD2814FE-1F31-8C52-579C-212270B80BDA}"/>
                </a:ext>
              </a:extLst>
            </p:cNvPr>
            <p:cNvSpPr/>
            <p:nvPr/>
          </p:nvSpPr>
          <p:spPr>
            <a:xfrm>
              <a:off x="8990414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Cube 167">
              <a:extLst>
                <a:ext uri="{FF2B5EF4-FFF2-40B4-BE49-F238E27FC236}">
                  <a16:creationId xmlns:a16="http://schemas.microsoft.com/office/drawing/2014/main" id="{05C3EA82-776F-7B77-70BB-1DFA0C3FB0D5}"/>
                </a:ext>
              </a:extLst>
            </p:cNvPr>
            <p:cNvSpPr/>
            <p:nvPr/>
          </p:nvSpPr>
          <p:spPr>
            <a:xfrm>
              <a:off x="9194603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Cube 168">
              <a:extLst>
                <a:ext uri="{FF2B5EF4-FFF2-40B4-BE49-F238E27FC236}">
                  <a16:creationId xmlns:a16="http://schemas.microsoft.com/office/drawing/2014/main" id="{FA6BC434-496B-2C74-F83B-20A475886979}"/>
                </a:ext>
              </a:extLst>
            </p:cNvPr>
            <p:cNvSpPr/>
            <p:nvPr/>
          </p:nvSpPr>
          <p:spPr>
            <a:xfrm>
              <a:off x="9398792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Cube 169">
              <a:extLst>
                <a:ext uri="{FF2B5EF4-FFF2-40B4-BE49-F238E27FC236}">
                  <a16:creationId xmlns:a16="http://schemas.microsoft.com/office/drawing/2014/main" id="{E4D8598C-C757-102B-DD45-84D55D07DA46}"/>
                </a:ext>
              </a:extLst>
            </p:cNvPr>
            <p:cNvSpPr/>
            <p:nvPr/>
          </p:nvSpPr>
          <p:spPr>
            <a:xfrm>
              <a:off x="9602981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Cube 170">
              <a:extLst>
                <a:ext uri="{FF2B5EF4-FFF2-40B4-BE49-F238E27FC236}">
                  <a16:creationId xmlns:a16="http://schemas.microsoft.com/office/drawing/2014/main" id="{DCB55C7B-1B19-C478-614C-87745B2151A3}"/>
                </a:ext>
              </a:extLst>
            </p:cNvPr>
            <p:cNvSpPr/>
            <p:nvPr/>
          </p:nvSpPr>
          <p:spPr>
            <a:xfrm>
              <a:off x="980716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152D1D42-8749-60F9-769A-0E54FE93E6D8}"/>
              </a:ext>
            </a:extLst>
          </p:cNvPr>
          <p:cNvGrpSpPr/>
          <p:nvPr/>
        </p:nvGrpSpPr>
        <p:grpSpPr>
          <a:xfrm>
            <a:off x="9223831" y="627219"/>
            <a:ext cx="2127864" cy="1105724"/>
            <a:chOff x="7969469" y="1735583"/>
            <a:chExt cx="2127864" cy="1105724"/>
          </a:xfrm>
        </p:grpSpPr>
        <p:sp>
          <p:nvSpPr>
            <p:cNvPr id="173" name="Cube 172">
              <a:extLst>
                <a:ext uri="{FF2B5EF4-FFF2-40B4-BE49-F238E27FC236}">
                  <a16:creationId xmlns:a16="http://schemas.microsoft.com/office/drawing/2014/main" id="{5A7940C1-FBEE-590F-5FE3-696453FA9F2A}"/>
                </a:ext>
              </a:extLst>
            </p:cNvPr>
            <p:cNvSpPr/>
            <p:nvPr/>
          </p:nvSpPr>
          <p:spPr>
            <a:xfrm>
              <a:off x="7969469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Cube 173">
              <a:extLst>
                <a:ext uri="{FF2B5EF4-FFF2-40B4-BE49-F238E27FC236}">
                  <a16:creationId xmlns:a16="http://schemas.microsoft.com/office/drawing/2014/main" id="{E419636A-7892-C103-0A9E-75CC6381C680}"/>
                </a:ext>
              </a:extLst>
            </p:cNvPr>
            <p:cNvSpPr/>
            <p:nvPr/>
          </p:nvSpPr>
          <p:spPr>
            <a:xfrm>
              <a:off x="8173658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Cube 174">
              <a:extLst>
                <a:ext uri="{FF2B5EF4-FFF2-40B4-BE49-F238E27FC236}">
                  <a16:creationId xmlns:a16="http://schemas.microsoft.com/office/drawing/2014/main" id="{B18A805A-863C-9036-F7D1-623A19F4145C}"/>
                </a:ext>
              </a:extLst>
            </p:cNvPr>
            <p:cNvSpPr/>
            <p:nvPr/>
          </p:nvSpPr>
          <p:spPr>
            <a:xfrm>
              <a:off x="8377847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Cube 175">
              <a:extLst>
                <a:ext uri="{FF2B5EF4-FFF2-40B4-BE49-F238E27FC236}">
                  <a16:creationId xmlns:a16="http://schemas.microsoft.com/office/drawing/2014/main" id="{79010B80-5A36-AFA1-8E6D-61A62832569A}"/>
                </a:ext>
              </a:extLst>
            </p:cNvPr>
            <p:cNvSpPr/>
            <p:nvPr/>
          </p:nvSpPr>
          <p:spPr>
            <a:xfrm>
              <a:off x="858203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Cube 176">
              <a:extLst>
                <a:ext uri="{FF2B5EF4-FFF2-40B4-BE49-F238E27FC236}">
                  <a16:creationId xmlns:a16="http://schemas.microsoft.com/office/drawing/2014/main" id="{458D6657-3469-6321-B5FC-54BF040F4245}"/>
                </a:ext>
              </a:extLst>
            </p:cNvPr>
            <p:cNvSpPr/>
            <p:nvPr/>
          </p:nvSpPr>
          <p:spPr>
            <a:xfrm>
              <a:off x="8786225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Cube 177">
              <a:extLst>
                <a:ext uri="{FF2B5EF4-FFF2-40B4-BE49-F238E27FC236}">
                  <a16:creationId xmlns:a16="http://schemas.microsoft.com/office/drawing/2014/main" id="{18D268F1-6C5F-C6A7-3DE3-81D6C78BAE27}"/>
                </a:ext>
              </a:extLst>
            </p:cNvPr>
            <p:cNvSpPr/>
            <p:nvPr/>
          </p:nvSpPr>
          <p:spPr>
            <a:xfrm>
              <a:off x="8990414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Cube 178">
              <a:extLst>
                <a:ext uri="{FF2B5EF4-FFF2-40B4-BE49-F238E27FC236}">
                  <a16:creationId xmlns:a16="http://schemas.microsoft.com/office/drawing/2014/main" id="{48CFA285-7A7F-906F-912E-8C58199171F8}"/>
                </a:ext>
              </a:extLst>
            </p:cNvPr>
            <p:cNvSpPr/>
            <p:nvPr/>
          </p:nvSpPr>
          <p:spPr>
            <a:xfrm>
              <a:off x="9194603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Cube 179">
              <a:extLst>
                <a:ext uri="{FF2B5EF4-FFF2-40B4-BE49-F238E27FC236}">
                  <a16:creationId xmlns:a16="http://schemas.microsoft.com/office/drawing/2014/main" id="{19B68BB6-24E1-2303-4949-D690CFF1DD26}"/>
                </a:ext>
              </a:extLst>
            </p:cNvPr>
            <p:cNvSpPr/>
            <p:nvPr/>
          </p:nvSpPr>
          <p:spPr>
            <a:xfrm>
              <a:off x="9398792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Cube 180">
              <a:extLst>
                <a:ext uri="{FF2B5EF4-FFF2-40B4-BE49-F238E27FC236}">
                  <a16:creationId xmlns:a16="http://schemas.microsoft.com/office/drawing/2014/main" id="{71D5CD4B-86AF-D725-1BED-33CD1DBB2C0B}"/>
                </a:ext>
              </a:extLst>
            </p:cNvPr>
            <p:cNvSpPr/>
            <p:nvPr/>
          </p:nvSpPr>
          <p:spPr>
            <a:xfrm>
              <a:off x="9602981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Cube 181">
              <a:extLst>
                <a:ext uri="{FF2B5EF4-FFF2-40B4-BE49-F238E27FC236}">
                  <a16:creationId xmlns:a16="http://schemas.microsoft.com/office/drawing/2014/main" id="{468B2C97-D0F5-19DD-1482-21B076172790}"/>
                </a:ext>
              </a:extLst>
            </p:cNvPr>
            <p:cNvSpPr/>
            <p:nvPr/>
          </p:nvSpPr>
          <p:spPr>
            <a:xfrm>
              <a:off x="980716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F18BA582-1A74-9D5F-0588-087578AAC40E}"/>
              </a:ext>
            </a:extLst>
          </p:cNvPr>
          <p:cNvGrpSpPr/>
          <p:nvPr/>
        </p:nvGrpSpPr>
        <p:grpSpPr>
          <a:xfrm>
            <a:off x="9080503" y="767995"/>
            <a:ext cx="2127864" cy="1105724"/>
            <a:chOff x="7969469" y="1735583"/>
            <a:chExt cx="2127864" cy="1105724"/>
          </a:xfrm>
        </p:grpSpPr>
        <p:sp>
          <p:nvSpPr>
            <p:cNvPr id="184" name="Cube 183">
              <a:extLst>
                <a:ext uri="{FF2B5EF4-FFF2-40B4-BE49-F238E27FC236}">
                  <a16:creationId xmlns:a16="http://schemas.microsoft.com/office/drawing/2014/main" id="{F738537D-A8A6-E683-B29D-DA1CE4B881FD}"/>
                </a:ext>
              </a:extLst>
            </p:cNvPr>
            <p:cNvSpPr/>
            <p:nvPr/>
          </p:nvSpPr>
          <p:spPr>
            <a:xfrm>
              <a:off x="7969469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Cube 184">
              <a:extLst>
                <a:ext uri="{FF2B5EF4-FFF2-40B4-BE49-F238E27FC236}">
                  <a16:creationId xmlns:a16="http://schemas.microsoft.com/office/drawing/2014/main" id="{1C624AD7-022E-D5AB-20F2-AB386D1B2D14}"/>
                </a:ext>
              </a:extLst>
            </p:cNvPr>
            <p:cNvSpPr/>
            <p:nvPr/>
          </p:nvSpPr>
          <p:spPr>
            <a:xfrm>
              <a:off x="8173658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Cube 185">
              <a:extLst>
                <a:ext uri="{FF2B5EF4-FFF2-40B4-BE49-F238E27FC236}">
                  <a16:creationId xmlns:a16="http://schemas.microsoft.com/office/drawing/2014/main" id="{E26501E6-02E5-4812-4D61-8577DC5B4FA3}"/>
                </a:ext>
              </a:extLst>
            </p:cNvPr>
            <p:cNvSpPr/>
            <p:nvPr/>
          </p:nvSpPr>
          <p:spPr>
            <a:xfrm>
              <a:off x="8377847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Cube 186">
              <a:extLst>
                <a:ext uri="{FF2B5EF4-FFF2-40B4-BE49-F238E27FC236}">
                  <a16:creationId xmlns:a16="http://schemas.microsoft.com/office/drawing/2014/main" id="{4A6A5AF3-FCC4-FE74-8317-9B43B2DCCEA0}"/>
                </a:ext>
              </a:extLst>
            </p:cNvPr>
            <p:cNvSpPr/>
            <p:nvPr/>
          </p:nvSpPr>
          <p:spPr>
            <a:xfrm>
              <a:off x="858203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Cube 187">
              <a:extLst>
                <a:ext uri="{FF2B5EF4-FFF2-40B4-BE49-F238E27FC236}">
                  <a16:creationId xmlns:a16="http://schemas.microsoft.com/office/drawing/2014/main" id="{FD66A8D1-2A1F-8ABE-4DEA-927F2E48281C}"/>
                </a:ext>
              </a:extLst>
            </p:cNvPr>
            <p:cNvSpPr/>
            <p:nvPr/>
          </p:nvSpPr>
          <p:spPr>
            <a:xfrm>
              <a:off x="8786225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Cube 188">
              <a:extLst>
                <a:ext uri="{FF2B5EF4-FFF2-40B4-BE49-F238E27FC236}">
                  <a16:creationId xmlns:a16="http://schemas.microsoft.com/office/drawing/2014/main" id="{F4EA01F3-5E63-D771-38E1-64AACA28CD9A}"/>
                </a:ext>
              </a:extLst>
            </p:cNvPr>
            <p:cNvSpPr/>
            <p:nvPr/>
          </p:nvSpPr>
          <p:spPr>
            <a:xfrm>
              <a:off x="8990414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Cube 189">
              <a:extLst>
                <a:ext uri="{FF2B5EF4-FFF2-40B4-BE49-F238E27FC236}">
                  <a16:creationId xmlns:a16="http://schemas.microsoft.com/office/drawing/2014/main" id="{B2B98149-7AAD-8060-9DF3-1731536CE5D0}"/>
                </a:ext>
              </a:extLst>
            </p:cNvPr>
            <p:cNvSpPr/>
            <p:nvPr/>
          </p:nvSpPr>
          <p:spPr>
            <a:xfrm>
              <a:off x="9194603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Cube 190">
              <a:extLst>
                <a:ext uri="{FF2B5EF4-FFF2-40B4-BE49-F238E27FC236}">
                  <a16:creationId xmlns:a16="http://schemas.microsoft.com/office/drawing/2014/main" id="{68E0B531-E4D6-2650-97C0-71395293CB24}"/>
                </a:ext>
              </a:extLst>
            </p:cNvPr>
            <p:cNvSpPr/>
            <p:nvPr/>
          </p:nvSpPr>
          <p:spPr>
            <a:xfrm>
              <a:off x="9398792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Cube 191">
              <a:extLst>
                <a:ext uri="{FF2B5EF4-FFF2-40B4-BE49-F238E27FC236}">
                  <a16:creationId xmlns:a16="http://schemas.microsoft.com/office/drawing/2014/main" id="{D65DACBF-0A42-7001-A88C-849DE60D1030}"/>
                </a:ext>
              </a:extLst>
            </p:cNvPr>
            <p:cNvSpPr/>
            <p:nvPr/>
          </p:nvSpPr>
          <p:spPr>
            <a:xfrm>
              <a:off x="9602981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Cube 192">
              <a:extLst>
                <a:ext uri="{FF2B5EF4-FFF2-40B4-BE49-F238E27FC236}">
                  <a16:creationId xmlns:a16="http://schemas.microsoft.com/office/drawing/2014/main" id="{4D315D47-4DBD-FC3F-D0B4-C2C8C6E452DD}"/>
                </a:ext>
              </a:extLst>
            </p:cNvPr>
            <p:cNvSpPr/>
            <p:nvPr/>
          </p:nvSpPr>
          <p:spPr>
            <a:xfrm>
              <a:off x="980716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ACA8F21A-D1A1-0F5B-8283-045F65F34242}"/>
              </a:ext>
            </a:extLst>
          </p:cNvPr>
          <p:cNvGrpSpPr/>
          <p:nvPr/>
        </p:nvGrpSpPr>
        <p:grpSpPr>
          <a:xfrm>
            <a:off x="8937175" y="897161"/>
            <a:ext cx="2127864" cy="1105724"/>
            <a:chOff x="7969469" y="1735583"/>
            <a:chExt cx="2127864" cy="1105724"/>
          </a:xfrm>
        </p:grpSpPr>
        <p:sp>
          <p:nvSpPr>
            <p:cNvPr id="195" name="Cube 194">
              <a:extLst>
                <a:ext uri="{FF2B5EF4-FFF2-40B4-BE49-F238E27FC236}">
                  <a16:creationId xmlns:a16="http://schemas.microsoft.com/office/drawing/2014/main" id="{61D968C1-E3BF-AF5B-EF34-5BBAA51FC7CF}"/>
                </a:ext>
              </a:extLst>
            </p:cNvPr>
            <p:cNvSpPr/>
            <p:nvPr/>
          </p:nvSpPr>
          <p:spPr>
            <a:xfrm>
              <a:off x="7969469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Cube 195">
              <a:extLst>
                <a:ext uri="{FF2B5EF4-FFF2-40B4-BE49-F238E27FC236}">
                  <a16:creationId xmlns:a16="http://schemas.microsoft.com/office/drawing/2014/main" id="{448A64E2-90DC-0F28-4620-16E569202899}"/>
                </a:ext>
              </a:extLst>
            </p:cNvPr>
            <p:cNvSpPr/>
            <p:nvPr/>
          </p:nvSpPr>
          <p:spPr>
            <a:xfrm>
              <a:off x="8173658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Cube 196">
              <a:extLst>
                <a:ext uri="{FF2B5EF4-FFF2-40B4-BE49-F238E27FC236}">
                  <a16:creationId xmlns:a16="http://schemas.microsoft.com/office/drawing/2014/main" id="{7C9CBE0C-F477-8B7E-1E62-B33661DCD16F}"/>
                </a:ext>
              </a:extLst>
            </p:cNvPr>
            <p:cNvSpPr/>
            <p:nvPr/>
          </p:nvSpPr>
          <p:spPr>
            <a:xfrm>
              <a:off x="8377847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Cube 197">
              <a:extLst>
                <a:ext uri="{FF2B5EF4-FFF2-40B4-BE49-F238E27FC236}">
                  <a16:creationId xmlns:a16="http://schemas.microsoft.com/office/drawing/2014/main" id="{06DA1E09-8EDC-D946-C9D0-41FB4CCE2EFB}"/>
                </a:ext>
              </a:extLst>
            </p:cNvPr>
            <p:cNvSpPr/>
            <p:nvPr/>
          </p:nvSpPr>
          <p:spPr>
            <a:xfrm>
              <a:off x="858203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Cube 198">
              <a:extLst>
                <a:ext uri="{FF2B5EF4-FFF2-40B4-BE49-F238E27FC236}">
                  <a16:creationId xmlns:a16="http://schemas.microsoft.com/office/drawing/2014/main" id="{3FEF5091-0B69-235F-E4FF-467B891D2561}"/>
                </a:ext>
              </a:extLst>
            </p:cNvPr>
            <p:cNvSpPr/>
            <p:nvPr/>
          </p:nvSpPr>
          <p:spPr>
            <a:xfrm>
              <a:off x="8786225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Cube 199">
              <a:extLst>
                <a:ext uri="{FF2B5EF4-FFF2-40B4-BE49-F238E27FC236}">
                  <a16:creationId xmlns:a16="http://schemas.microsoft.com/office/drawing/2014/main" id="{C245CFC3-A628-8C89-71FE-62E14BD382AB}"/>
                </a:ext>
              </a:extLst>
            </p:cNvPr>
            <p:cNvSpPr/>
            <p:nvPr/>
          </p:nvSpPr>
          <p:spPr>
            <a:xfrm>
              <a:off x="8990414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Cube 200">
              <a:extLst>
                <a:ext uri="{FF2B5EF4-FFF2-40B4-BE49-F238E27FC236}">
                  <a16:creationId xmlns:a16="http://schemas.microsoft.com/office/drawing/2014/main" id="{47688561-62CE-C5B7-0442-1F0020257E6F}"/>
                </a:ext>
              </a:extLst>
            </p:cNvPr>
            <p:cNvSpPr/>
            <p:nvPr/>
          </p:nvSpPr>
          <p:spPr>
            <a:xfrm>
              <a:off x="9194603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Cube 201">
              <a:extLst>
                <a:ext uri="{FF2B5EF4-FFF2-40B4-BE49-F238E27FC236}">
                  <a16:creationId xmlns:a16="http://schemas.microsoft.com/office/drawing/2014/main" id="{FABF5E96-7A48-E159-8775-21F521949DEA}"/>
                </a:ext>
              </a:extLst>
            </p:cNvPr>
            <p:cNvSpPr/>
            <p:nvPr/>
          </p:nvSpPr>
          <p:spPr>
            <a:xfrm>
              <a:off x="9398792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Cube 202">
              <a:extLst>
                <a:ext uri="{FF2B5EF4-FFF2-40B4-BE49-F238E27FC236}">
                  <a16:creationId xmlns:a16="http://schemas.microsoft.com/office/drawing/2014/main" id="{11278341-12DA-A30F-34AD-591ACC1D245D}"/>
                </a:ext>
              </a:extLst>
            </p:cNvPr>
            <p:cNvSpPr/>
            <p:nvPr/>
          </p:nvSpPr>
          <p:spPr>
            <a:xfrm>
              <a:off x="9602981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Cube 203">
              <a:extLst>
                <a:ext uri="{FF2B5EF4-FFF2-40B4-BE49-F238E27FC236}">
                  <a16:creationId xmlns:a16="http://schemas.microsoft.com/office/drawing/2014/main" id="{071E245E-6768-6EFA-D301-38CAC2F7A56F}"/>
                </a:ext>
              </a:extLst>
            </p:cNvPr>
            <p:cNvSpPr/>
            <p:nvPr/>
          </p:nvSpPr>
          <p:spPr>
            <a:xfrm>
              <a:off x="980716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564AC48A-5910-8E21-07DC-A476F97BF0AA}"/>
              </a:ext>
            </a:extLst>
          </p:cNvPr>
          <p:cNvGrpSpPr/>
          <p:nvPr/>
        </p:nvGrpSpPr>
        <p:grpSpPr>
          <a:xfrm>
            <a:off x="8793847" y="1036574"/>
            <a:ext cx="2127864" cy="1105724"/>
            <a:chOff x="7969469" y="1735583"/>
            <a:chExt cx="2127864" cy="1105724"/>
          </a:xfrm>
        </p:grpSpPr>
        <p:sp>
          <p:nvSpPr>
            <p:cNvPr id="206" name="Cube 205">
              <a:extLst>
                <a:ext uri="{FF2B5EF4-FFF2-40B4-BE49-F238E27FC236}">
                  <a16:creationId xmlns:a16="http://schemas.microsoft.com/office/drawing/2014/main" id="{BEC18272-D3A1-856E-E584-4C7EDC801EF4}"/>
                </a:ext>
              </a:extLst>
            </p:cNvPr>
            <p:cNvSpPr/>
            <p:nvPr/>
          </p:nvSpPr>
          <p:spPr>
            <a:xfrm>
              <a:off x="7969469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Cube 206">
              <a:extLst>
                <a:ext uri="{FF2B5EF4-FFF2-40B4-BE49-F238E27FC236}">
                  <a16:creationId xmlns:a16="http://schemas.microsoft.com/office/drawing/2014/main" id="{99851C72-E1CB-EE09-011F-8FA17CA94065}"/>
                </a:ext>
              </a:extLst>
            </p:cNvPr>
            <p:cNvSpPr/>
            <p:nvPr/>
          </p:nvSpPr>
          <p:spPr>
            <a:xfrm>
              <a:off x="8173658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Cube 207">
              <a:extLst>
                <a:ext uri="{FF2B5EF4-FFF2-40B4-BE49-F238E27FC236}">
                  <a16:creationId xmlns:a16="http://schemas.microsoft.com/office/drawing/2014/main" id="{09CB462A-4840-D1CB-9FEE-9F7045924571}"/>
                </a:ext>
              </a:extLst>
            </p:cNvPr>
            <p:cNvSpPr/>
            <p:nvPr/>
          </p:nvSpPr>
          <p:spPr>
            <a:xfrm>
              <a:off x="8377847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Cube 208">
              <a:extLst>
                <a:ext uri="{FF2B5EF4-FFF2-40B4-BE49-F238E27FC236}">
                  <a16:creationId xmlns:a16="http://schemas.microsoft.com/office/drawing/2014/main" id="{D4DE9F44-F925-BC01-45B9-757D7F4F98AB}"/>
                </a:ext>
              </a:extLst>
            </p:cNvPr>
            <p:cNvSpPr/>
            <p:nvPr/>
          </p:nvSpPr>
          <p:spPr>
            <a:xfrm>
              <a:off x="858203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Cube 209">
              <a:extLst>
                <a:ext uri="{FF2B5EF4-FFF2-40B4-BE49-F238E27FC236}">
                  <a16:creationId xmlns:a16="http://schemas.microsoft.com/office/drawing/2014/main" id="{2A956FAD-3770-4A50-4B35-D60C91C861BF}"/>
                </a:ext>
              </a:extLst>
            </p:cNvPr>
            <p:cNvSpPr/>
            <p:nvPr/>
          </p:nvSpPr>
          <p:spPr>
            <a:xfrm>
              <a:off x="8786225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Cube 210">
              <a:extLst>
                <a:ext uri="{FF2B5EF4-FFF2-40B4-BE49-F238E27FC236}">
                  <a16:creationId xmlns:a16="http://schemas.microsoft.com/office/drawing/2014/main" id="{BAD39BDF-DD4F-6E32-E878-B7195C3A1664}"/>
                </a:ext>
              </a:extLst>
            </p:cNvPr>
            <p:cNvSpPr/>
            <p:nvPr/>
          </p:nvSpPr>
          <p:spPr>
            <a:xfrm>
              <a:off x="8990414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Cube 211">
              <a:extLst>
                <a:ext uri="{FF2B5EF4-FFF2-40B4-BE49-F238E27FC236}">
                  <a16:creationId xmlns:a16="http://schemas.microsoft.com/office/drawing/2014/main" id="{8A0F378D-673A-3187-BCD6-3C82909CDB26}"/>
                </a:ext>
              </a:extLst>
            </p:cNvPr>
            <p:cNvSpPr/>
            <p:nvPr/>
          </p:nvSpPr>
          <p:spPr>
            <a:xfrm>
              <a:off x="9194603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Cube 212">
              <a:extLst>
                <a:ext uri="{FF2B5EF4-FFF2-40B4-BE49-F238E27FC236}">
                  <a16:creationId xmlns:a16="http://schemas.microsoft.com/office/drawing/2014/main" id="{CA584D38-F032-170F-0D7B-5E86004017F9}"/>
                </a:ext>
              </a:extLst>
            </p:cNvPr>
            <p:cNvSpPr/>
            <p:nvPr/>
          </p:nvSpPr>
          <p:spPr>
            <a:xfrm>
              <a:off x="9398792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Cube 213">
              <a:extLst>
                <a:ext uri="{FF2B5EF4-FFF2-40B4-BE49-F238E27FC236}">
                  <a16:creationId xmlns:a16="http://schemas.microsoft.com/office/drawing/2014/main" id="{197C4E1F-4F14-A745-9806-73C7F292F1F4}"/>
                </a:ext>
              </a:extLst>
            </p:cNvPr>
            <p:cNvSpPr/>
            <p:nvPr/>
          </p:nvSpPr>
          <p:spPr>
            <a:xfrm>
              <a:off x="9602981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Cube 214">
              <a:extLst>
                <a:ext uri="{FF2B5EF4-FFF2-40B4-BE49-F238E27FC236}">
                  <a16:creationId xmlns:a16="http://schemas.microsoft.com/office/drawing/2014/main" id="{A6B594D6-99A6-AB5E-B627-E5AA15F7F76A}"/>
                </a:ext>
              </a:extLst>
            </p:cNvPr>
            <p:cNvSpPr/>
            <p:nvPr/>
          </p:nvSpPr>
          <p:spPr>
            <a:xfrm>
              <a:off x="9807166" y="1735583"/>
              <a:ext cx="290167" cy="1105724"/>
            </a:xfrm>
            <a:prstGeom prst="cube">
              <a:avLst>
                <a:gd name="adj" fmla="val 402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A25CDC9B-A17C-C907-15E2-7846D53532AA}"/>
              </a:ext>
            </a:extLst>
          </p:cNvPr>
          <p:cNvGrpSpPr/>
          <p:nvPr/>
        </p:nvGrpSpPr>
        <p:grpSpPr>
          <a:xfrm flipV="1">
            <a:off x="9170054" y="3107615"/>
            <a:ext cx="2096432" cy="371713"/>
            <a:chOff x="8417676" y="4734859"/>
            <a:chExt cx="2096432" cy="865134"/>
          </a:xfrm>
        </p:grpSpPr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527C2594-F179-E79E-7A42-A25D88A837D0}"/>
                </a:ext>
              </a:extLst>
            </p:cNvPr>
            <p:cNvSpPr/>
            <p:nvPr/>
          </p:nvSpPr>
          <p:spPr>
            <a:xfrm>
              <a:off x="8533192" y="4743049"/>
              <a:ext cx="816756" cy="466128"/>
            </a:xfrm>
            <a:custGeom>
              <a:avLst/>
              <a:gdLst>
                <a:gd name="connsiteX0" fmla="*/ 5122843 w 5306764"/>
                <a:gd name="connsiteY0" fmla="*/ 66257 h 421563"/>
                <a:gd name="connsiteX1" fmla="*/ 5078776 w 5306764"/>
                <a:gd name="connsiteY1" fmla="*/ 176426 h 421563"/>
                <a:gd name="connsiteX2" fmla="*/ 2864385 w 5306764"/>
                <a:gd name="connsiteY2" fmla="*/ 418797 h 421563"/>
                <a:gd name="connsiteX3" fmla="*/ 0 w 5306764"/>
                <a:gd name="connsiteY3" fmla="*/ 156 h 421563"/>
                <a:gd name="connsiteX0" fmla="*/ 5122843 w 5148465"/>
                <a:gd name="connsiteY0" fmla="*/ 66257 h 431003"/>
                <a:gd name="connsiteX1" fmla="*/ 4230477 w 5148465"/>
                <a:gd name="connsiteY1" fmla="*/ 363713 h 431003"/>
                <a:gd name="connsiteX2" fmla="*/ 2864385 w 5148465"/>
                <a:gd name="connsiteY2" fmla="*/ 418797 h 431003"/>
                <a:gd name="connsiteX3" fmla="*/ 0 w 5148465"/>
                <a:gd name="connsiteY3" fmla="*/ 156 h 431003"/>
                <a:gd name="connsiteX0" fmla="*/ 5122843 w 5154873"/>
                <a:gd name="connsiteY0" fmla="*/ 66271 h 406198"/>
                <a:gd name="connsiteX1" fmla="*/ 4230477 w 5154873"/>
                <a:gd name="connsiteY1" fmla="*/ 363727 h 406198"/>
                <a:gd name="connsiteX2" fmla="*/ 1817783 w 5154873"/>
                <a:gd name="connsiteY2" fmla="*/ 385761 h 406198"/>
                <a:gd name="connsiteX3" fmla="*/ 0 w 5154873"/>
                <a:gd name="connsiteY3" fmla="*/ 170 h 406198"/>
                <a:gd name="connsiteX0" fmla="*/ 5122843 w 5154873"/>
                <a:gd name="connsiteY0" fmla="*/ 66271 h 454231"/>
                <a:gd name="connsiteX1" fmla="*/ 4230477 w 5154873"/>
                <a:gd name="connsiteY1" fmla="*/ 363727 h 454231"/>
                <a:gd name="connsiteX2" fmla="*/ 1817783 w 5154873"/>
                <a:gd name="connsiteY2" fmla="*/ 385761 h 454231"/>
                <a:gd name="connsiteX3" fmla="*/ 0 w 5154873"/>
                <a:gd name="connsiteY3" fmla="*/ 170 h 454231"/>
                <a:gd name="connsiteX0" fmla="*/ 5122843 w 5154873"/>
                <a:gd name="connsiteY0" fmla="*/ 66271 h 474779"/>
                <a:gd name="connsiteX1" fmla="*/ 4230477 w 5154873"/>
                <a:gd name="connsiteY1" fmla="*/ 418812 h 474779"/>
                <a:gd name="connsiteX2" fmla="*/ 1817783 w 5154873"/>
                <a:gd name="connsiteY2" fmla="*/ 385761 h 474779"/>
                <a:gd name="connsiteX3" fmla="*/ 0 w 5154873"/>
                <a:gd name="connsiteY3" fmla="*/ 170 h 474779"/>
                <a:gd name="connsiteX0" fmla="*/ 4230477 w 4230477"/>
                <a:gd name="connsiteY0" fmla="*/ 418812 h 474779"/>
                <a:gd name="connsiteX1" fmla="*/ 1817783 w 4230477"/>
                <a:gd name="connsiteY1" fmla="*/ 385761 h 474779"/>
                <a:gd name="connsiteX2" fmla="*/ 0 w 4230477"/>
                <a:gd name="connsiteY2" fmla="*/ 170 h 474779"/>
                <a:gd name="connsiteX0" fmla="*/ 5067759 w 5067759"/>
                <a:gd name="connsiteY0" fmla="*/ 171 h 411453"/>
                <a:gd name="connsiteX1" fmla="*/ 1817783 w 5067759"/>
                <a:gd name="connsiteY1" fmla="*/ 385761 h 411453"/>
                <a:gd name="connsiteX2" fmla="*/ 0 w 5067759"/>
                <a:gd name="connsiteY2" fmla="*/ 170 h 411453"/>
                <a:gd name="connsiteX0" fmla="*/ 5067759 w 5067759"/>
                <a:gd name="connsiteY0" fmla="*/ 171 h 427664"/>
                <a:gd name="connsiteX1" fmla="*/ 1817783 w 5067759"/>
                <a:gd name="connsiteY1" fmla="*/ 385761 h 427664"/>
                <a:gd name="connsiteX2" fmla="*/ 0 w 5067759"/>
                <a:gd name="connsiteY2" fmla="*/ 170 h 427664"/>
                <a:gd name="connsiteX0" fmla="*/ 5067759 w 5067759"/>
                <a:gd name="connsiteY0" fmla="*/ 158 h 457322"/>
                <a:gd name="connsiteX1" fmla="*/ 3128790 w 5067759"/>
                <a:gd name="connsiteY1" fmla="*/ 418798 h 457322"/>
                <a:gd name="connsiteX2" fmla="*/ 0 w 5067759"/>
                <a:gd name="connsiteY2" fmla="*/ 157 h 457322"/>
                <a:gd name="connsiteX0" fmla="*/ 5067759 w 5067759"/>
                <a:gd name="connsiteY0" fmla="*/ 146 h 487448"/>
                <a:gd name="connsiteX1" fmla="*/ 3106757 w 5067759"/>
                <a:gd name="connsiteY1" fmla="*/ 451834 h 487448"/>
                <a:gd name="connsiteX2" fmla="*/ 0 w 5067759"/>
                <a:gd name="connsiteY2" fmla="*/ 145 h 487448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46 h 453667"/>
                <a:gd name="connsiteX1" fmla="*/ 3106757 w 5067759"/>
                <a:gd name="connsiteY1" fmla="*/ 451834 h 453667"/>
                <a:gd name="connsiteX2" fmla="*/ 0 w 5067759"/>
                <a:gd name="connsiteY2" fmla="*/ 145 h 453667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34 h 452011"/>
                <a:gd name="connsiteX1" fmla="*/ 3106757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34 h 452011"/>
                <a:gd name="connsiteX1" fmla="*/ 2688116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 h 457893"/>
                <a:gd name="connsiteX1" fmla="*/ 2688116 w 5067759"/>
                <a:gd name="connsiteY1" fmla="*/ 451689 h 457893"/>
                <a:gd name="connsiteX2" fmla="*/ 0 w 5067759"/>
                <a:gd name="connsiteY2" fmla="*/ 0 h 457893"/>
                <a:gd name="connsiteX0" fmla="*/ 5067759 w 5067759"/>
                <a:gd name="connsiteY0" fmla="*/ 1 h 431000"/>
                <a:gd name="connsiteX1" fmla="*/ 2295364 w 5067759"/>
                <a:gd name="connsiteY1" fmla="*/ 420246 h 431000"/>
                <a:gd name="connsiteX2" fmla="*/ 0 w 5067759"/>
                <a:gd name="connsiteY2" fmla="*/ 0 h 431000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3187180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34781"/>
                <a:gd name="connsiteX1" fmla="*/ 2651513 w 5067759"/>
                <a:gd name="connsiteY1" fmla="*/ 430388 h 434781"/>
                <a:gd name="connsiteX2" fmla="*/ 0 w 5067759"/>
                <a:gd name="connsiteY2" fmla="*/ 0 h 43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67759" h="434781">
                  <a:moveTo>
                    <a:pt x="5067759" y="1"/>
                  </a:moveTo>
                  <a:cubicBezTo>
                    <a:pt x="4594034" y="295620"/>
                    <a:pt x="3305503" y="432137"/>
                    <a:pt x="2651513" y="430388"/>
                  </a:cubicBezTo>
                  <a:cubicBezTo>
                    <a:pt x="1669743" y="455115"/>
                    <a:pt x="649076" y="383858"/>
                    <a:pt x="0" y="0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A7DB9B0F-7051-5A23-9877-06C7E8CF05A4}"/>
                </a:ext>
              </a:extLst>
            </p:cNvPr>
            <p:cNvSpPr/>
            <p:nvPr/>
          </p:nvSpPr>
          <p:spPr>
            <a:xfrm flipH="1">
              <a:off x="9496787" y="4734859"/>
              <a:ext cx="779892" cy="412414"/>
            </a:xfrm>
            <a:custGeom>
              <a:avLst/>
              <a:gdLst>
                <a:gd name="connsiteX0" fmla="*/ 5122843 w 5306764"/>
                <a:gd name="connsiteY0" fmla="*/ 66257 h 421563"/>
                <a:gd name="connsiteX1" fmla="*/ 5078776 w 5306764"/>
                <a:gd name="connsiteY1" fmla="*/ 176426 h 421563"/>
                <a:gd name="connsiteX2" fmla="*/ 2864385 w 5306764"/>
                <a:gd name="connsiteY2" fmla="*/ 418797 h 421563"/>
                <a:gd name="connsiteX3" fmla="*/ 0 w 5306764"/>
                <a:gd name="connsiteY3" fmla="*/ 156 h 421563"/>
                <a:gd name="connsiteX0" fmla="*/ 5122843 w 5148465"/>
                <a:gd name="connsiteY0" fmla="*/ 66257 h 431003"/>
                <a:gd name="connsiteX1" fmla="*/ 4230477 w 5148465"/>
                <a:gd name="connsiteY1" fmla="*/ 363713 h 431003"/>
                <a:gd name="connsiteX2" fmla="*/ 2864385 w 5148465"/>
                <a:gd name="connsiteY2" fmla="*/ 418797 h 431003"/>
                <a:gd name="connsiteX3" fmla="*/ 0 w 5148465"/>
                <a:gd name="connsiteY3" fmla="*/ 156 h 431003"/>
                <a:gd name="connsiteX0" fmla="*/ 5122843 w 5154873"/>
                <a:gd name="connsiteY0" fmla="*/ 66271 h 406198"/>
                <a:gd name="connsiteX1" fmla="*/ 4230477 w 5154873"/>
                <a:gd name="connsiteY1" fmla="*/ 363727 h 406198"/>
                <a:gd name="connsiteX2" fmla="*/ 1817783 w 5154873"/>
                <a:gd name="connsiteY2" fmla="*/ 385761 h 406198"/>
                <a:gd name="connsiteX3" fmla="*/ 0 w 5154873"/>
                <a:gd name="connsiteY3" fmla="*/ 170 h 406198"/>
                <a:gd name="connsiteX0" fmla="*/ 5122843 w 5154873"/>
                <a:gd name="connsiteY0" fmla="*/ 66271 h 454231"/>
                <a:gd name="connsiteX1" fmla="*/ 4230477 w 5154873"/>
                <a:gd name="connsiteY1" fmla="*/ 363727 h 454231"/>
                <a:gd name="connsiteX2" fmla="*/ 1817783 w 5154873"/>
                <a:gd name="connsiteY2" fmla="*/ 385761 h 454231"/>
                <a:gd name="connsiteX3" fmla="*/ 0 w 5154873"/>
                <a:gd name="connsiteY3" fmla="*/ 170 h 454231"/>
                <a:gd name="connsiteX0" fmla="*/ 5122843 w 5154873"/>
                <a:gd name="connsiteY0" fmla="*/ 66271 h 474779"/>
                <a:gd name="connsiteX1" fmla="*/ 4230477 w 5154873"/>
                <a:gd name="connsiteY1" fmla="*/ 418812 h 474779"/>
                <a:gd name="connsiteX2" fmla="*/ 1817783 w 5154873"/>
                <a:gd name="connsiteY2" fmla="*/ 385761 h 474779"/>
                <a:gd name="connsiteX3" fmla="*/ 0 w 5154873"/>
                <a:gd name="connsiteY3" fmla="*/ 170 h 474779"/>
                <a:gd name="connsiteX0" fmla="*/ 4230477 w 4230477"/>
                <a:gd name="connsiteY0" fmla="*/ 418812 h 474779"/>
                <a:gd name="connsiteX1" fmla="*/ 1817783 w 4230477"/>
                <a:gd name="connsiteY1" fmla="*/ 385761 h 474779"/>
                <a:gd name="connsiteX2" fmla="*/ 0 w 4230477"/>
                <a:gd name="connsiteY2" fmla="*/ 170 h 474779"/>
                <a:gd name="connsiteX0" fmla="*/ 5067759 w 5067759"/>
                <a:gd name="connsiteY0" fmla="*/ 171 h 411453"/>
                <a:gd name="connsiteX1" fmla="*/ 1817783 w 5067759"/>
                <a:gd name="connsiteY1" fmla="*/ 385761 h 411453"/>
                <a:gd name="connsiteX2" fmla="*/ 0 w 5067759"/>
                <a:gd name="connsiteY2" fmla="*/ 170 h 411453"/>
                <a:gd name="connsiteX0" fmla="*/ 5067759 w 5067759"/>
                <a:gd name="connsiteY0" fmla="*/ 171 h 427664"/>
                <a:gd name="connsiteX1" fmla="*/ 1817783 w 5067759"/>
                <a:gd name="connsiteY1" fmla="*/ 385761 h 427664"/>
                <a:gd name="connsiteX2" fmla="*/ 0 w 5067759"/>
                <a:gd name="connsiteY2" fmla="*/ 170 h 427664"/>
                <a:gd name="connsiteX0" fmla="*/ 5067759 w 5067759"/>
                <a:gd name="connsiteY0" fmla="*/ 158 h 457322"/>
                <a:gd name="connsiteX1" fmla="*/ 3128790 w 5067759"/>
                <a:gd name="connsiteY1" fmla="*/ 418798 h 457322"/>
                <a:gd name="connsiteX2" fmla="*/ 0 w 5067759"/>
                <a:gd name="connsiteY2" fmla="*/ 157 h 457322"/>
                <a:gd name="connsiteX0" fmla="*/ 5067759 w 5067759"/>
                <a:gd name="connsiteY0" fmla="*/ 146 h 487448"/>
                <a:gd name="connsiteX1" fmla="*/ 3106757 w 5067759"/>
                <a:gd name="connsiteY1" fmla="*/ 451834 h 487448"/>
                <a:gd name="connsiteX2" fmla="*/ 0 w 5067759"/>
                <a:gd name="connsiteY2" fmla="*/ 145 h 487448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46 h 453667"/>
                <a:gd name="connsiteX1" fmla="*/ 3106757 w 5067759"/>
                <a:gd name="connsiteY1" fmla="*/ 451834 h 453667"/>
                <a:gd name="connsiteX2" fmla="*/ 0 w 5067759"/>
                <a:gd name="connsiteY2" fmla="*/ 145 h 453667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34 h 452011"/>
                <a:gd name="connsiteX1" fmla="*/ 3106757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34 h 452011"/>
                <a:gd name="connsiteX1" fmla="*/ 2688116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 h 457893"/>
                <a:gd name="connsiteX1" fmla="*/ 2688116 w 5067759"/>
                <a:gd name="connsiteY1" fmla="*/ 451689 h 457893"/>
                <a:gd name="connsiteX2" fmla="*/ 0 w 5067759"/>
                <a:gd name="connsiteY2" fmla="*/ 0 h 457893"/>
                <a:gd name="connsiteX0" fmla="*/ 5067759 w 5067759"/>
                <a:gd name="connsiteY0" fmla="*/ 1 h 431000"/>
                <a:gd name="connsiteX1" fmla="*/ 2295364 w 5067759"/>
                <a:gd name="connsiteY1" fmla="*/ 420246 h 431000"/>
                <a:gd name="connsiteX2" fmla="*/ 0 w 5067759"/>
                <a:gd name="connsiteY2" fmla="*/ 0 h 431000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3187180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386797"/>
                <a:gd name="connsiteX1" fmla="*/ 2238185 w 5067759"/>
                <a:gd name="connsiteY1" fmla="*/ 379674 h 386797"/>
                <a:gd name="connsiteX2" fmla="*/ 0 w 5067759"/>
                <a:gd name="connsiteY2" fmla="*/ 0 h 386797"/>
                <a:gd name="connsiteX0" fmla="*/ 5067759 w 5067759"/>
                <a:gd name="connsiteY0" fmla="*/ 1 h 379700"/>
                <a:gd name="connsiteX1" fmla="*/ 2238185 w 5067759"/>
                <a:gd name="connsiteY1" fmla="*/ 379674 h 379700"/>
                <a:gd name="connsiteX2" fmla="*/ 0 w 5067759"/>
                <a:gd name="connsiteY2" fmla="*/ 0 h 379700"/>
                <a:gd name="connsiteX0" fmla="*/ 5067759 w 5067759"/>
                <a:gd name="connsiteY0" fmla="*/ 1 h 379700"/>
                <a:gd name="connsiteX1" fmla="*/ 2238185 w 5067759"/>
                <a:gd name="connsiteY1" fmla="*/ 379674 h 379700"/>
                <a:gd name="connsiteX2" fmla="*/ 0 w 5067759"/>
                <a:gd name="connsiteY2" fmla="*/ 0 h 379700"/>
                <a:gd name="connsiteX0" fmla="*/ 5067759 w 5067759"/>
                <a:gd name="connsiteY0" fmla="*/ 1 h 379700"/>
                <a:gd name="connsiteX1" fmla="*/ 2238185 w 5067759"/>
                <a:gd name="connsiteY1" fmla="*/ 379674 h 379700"/>
                <a:gd name="connsiteX2" fmla="*/ 0 w 5067759"/>
                <a:gd name="connsiteY2" fmla="*/ 0 h 379700"/>
                <a:gd name="connsiteX0" fmla="*/ 5067759 w 5067759"/>
                <a:gd name="connsiteY0" fmla="*/ 1 h 379690"/>
                <a:gd name="connsiteX1" fmla="*/ 2238185 w 5067759"/>
                <a:gd name="connsiteY1" fmla="*/ 379674 h 379690"/>
                <a:gd name="connsiteX2" fmla="*/ 0 w 5067759"/>
                <a:gd name="connsiteY2" fmla="*/ 0 h 37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67759" h="379690">
                  <a:moveTo>
                    <a:pt x="5067759" y="1"/>
                  </a:moveTo>
                  <a:cubicBezTo>
                    <a:pt x="4024639" y="244906"/>
                    <a:pt x="3588103" y="381423"/>
                    <a:pt x="2238185" y="379674"/>
                  </a:cubicBezTo>
                  <a:cubicBezTo>
                    <a:pt x="1256415" y="353687"/>
                    <a:pt x="1028671" y="252003"/>
                    <a:pt x="0" y="0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C086F582-E0D8-E14A-3846-2B68B9545D0E}"/>
                </a:ext>
              </a:extLst>
            </p:cNvPr>
            <p:cNvSpPr/>
            <p:nvPr/>
          </p:nvSpPr>
          <p:spPr>
            <a:xfrm flipH="1">
              <a:off x="8417676" y="4744040"/>
              <a:ext cx="2096432" cy="855953"/>
            </a:xfrm>
            <a:custGeom>
              <a:avLst/>
              <a:gdLst>
                <a:gd name="connsiteX0" fmla="*/ 5122843 w 5306764"/>
                <a:gd name="connsiteY0" fmla="*/ 66257 h 421563"/>
                <a:gd name="connsiteX1" fmla="*/ 5078776 w 5306764"/>
                <a:gd name="connsiteY1" fmla="*/ 176426 h 421563"/>
                <a:gd name="connsiteX2" fmla="*/ 2864385 w 5306764"/>
                <a:gd name="connsiteY2" fmla="*/ 418797 h 421563"/>
                <a:gd name="connsiteX3" fmla="*/ 0 w 5306764"/>
                <a:gd name="connsiteY3" fmla="*/ 156 h 421563"/>
                <a:gd name="connsiteX0" fmla="*/ 5122843 w 5148465"/>
                <a:gd name="connsiteY0" fmla="*/ 66257 h 431003"/>
                <a:gd name="connsiteX1" fmla="*/ 4230477 w 5148465"/>
                <a:gd name="connsiteY1" fmla="*/ 363713 h 431003"/>
                <a:gd name="connsiteX2" fmla="*/ 2864385 w 5148465"/>
                <a:gd name="connsiteY2" fmla="*/ 418797 h 431003"/>
                <a:gd name="connsiteX3" fmla="*/ 0 w 5148465"/>
                <a:gd name="connsiteY3" fmla="*/ 156 h 431003"/>
                <a:gd name="connsiteX0" fmla="*/ 5122843 w 5154873"/>
                <a:gd name="connsiteY0" fmla="*/ 66271 h 406198"/>
                <a:gd name="connsiteX1" fmla="*/ 4230477 w 5154873"/>
                <a:gd name="connsiteY1" fmla="*/ 363727 h 406198"/>
                <a:gd name="connsiteX2" fmla="*/ 1817783 w 5154873"/>
                <a:gd name="connsiteY2" fmla="*/ 385761 h 406198"/>
                <a:gd name="connsiteX3" fmla="*/ 0 w 5154873"/>
                <a:gd name="connsiteY3" fmla="*/ 170 h 406198"/>
                <a:gd name="connsiteX0" fmla="*/ 5122843 w 5154873"/>
                <a:gd name="connsiteY0" fmla="*/ 66271 h 454231"/>
                <a:gd name="connsiteX1" fmla="*/ 4230477 w 5154873"/>
                <a:gd name="connsiteY1" fmla="*/ 363727 h 454231"/>
                <a:gd name="connsiteX2" fmla="*/ 1817783 w 5154873"/>
                <a:gd name="connsiteY2" fmla="*/ 385761 h 454231"/>
                <a:gd name="connsiteX3" fmla="*/ 0 w 5154873"/>
                <a:gd name="connsiteY3" fmla="*/ 170 h 454231"/>
                <a:gd name="connsiteX0" fmla="*/ 5122843 w 5154873"/>
                <a:gd name="connsiteY0" fmla="*/ 66271 h 474779"/>
                <a:gd name="connsiteX1" fmla="*/ 4230477 w 5154873"/>
                <a:gd name="connsiteY1" fmla="*/ 418812 h 474779"/>
                <a:gd name="connsiteX2" fmla="*/ 1817783 w 5154873"/>
                <a:gd name="connsiteY2" fmla="*/ 385761 h 474779"/>
                <a:gd name="connsiteX3" fmla="*/ 0 w 5154873"/>
                <a:gd name="connsiteY3" fmla="*/ 170 h 474779"/>
                <a:gd name="connsiteX0" fmla="*/ 4230477 w 4230477"/>
                <a:gd name="connsiteY0" fmla="*/ 418812 h 474779"/>
                <a:gd name="connsiteX1" fmla="*/ 1817783 w 4230477"/>
                <a:gd name="connsiteY1" fmla="*/ 385761 h 474779"/>
                <a:gd name="connsiteX2" fmla="*/ 0 w 4230477"/>
                <a:gd name="connsiteY2" fmla="*/ 170 h 474779"/>
                <a:gd name="connsiteX0" fmla="*/ 5067759 w 5067759"/>
                <a:gd name="connsiteY0" fmla="*/ 171 h 411453"/>
                <a:gd name="connsiteX1" fmla="*/ 1817783 w 5067759"/>
                <a:gd name="connsiteY1" fmla="*/ 385761 h 411453"/>
                <a:gd name="connsiteX2" fmla="*/ 0 w 5067759"/>
                <a:gd name="connsiteY2" fmla="*/ 170 h 411453"/>
                <a:gd name="connsiteX0" fmla="*/ 5067759 w 5067759"/>
                <a:gd name="connsiteY0" fmla="*/ 171 h 427664"/>
                <a:gd name="connsiteX1" fmla="*/ 1817783 w 5067759"/>
                <a:gd name="connsiteY1" fmla="*/ 385761 h 427664"/>
                <a:gd name="connsiteX2" fmla="*/ 0 w 5067759"/>
                <a:gd name="connsiteY2" fmla="*/ 170 h 427664"/>
                <a:gd name="connsiteX0" fmla="*/ 5067759 w 5067759"/>
                <a:gd name="connsiteY0" fmla="*/ 158 h 457322"/>
                <a:gd name="connsiteX1" fmla="*/ 3128790 w 5067759"/>
                <a:gd name="connsiteY1" fmla="*/ 418798 h 457322"/>
                <a:gd name="connsiteX2" fmla="*/ 0 w 5067759"/>
                <a:gd name="connsiteY2" fmla="*/ 157 h 457322"/>
                <a:gd name="connsiteX0" fmla="*/ 5067759 w 5067759"/>
                <a:gd name="connsiteY0" fmla="*/ 146 h 487448"/>
                <a:gd name="connsiteX1" fmla="*/ 3106757 w 5067759"/>
                <a:gd name="connsiteY1" fmla="*/ 451834 h 487448"/>
                <a:gd name="connsiteX2" fmla="*/ 0 w 5067759"/>
                <a:gd name="connsiteY2" fmla="*/ 145 h 487448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46 h 453667"/>
                <a:gd name="connsiteX1" fmla="*/ 3106757 w 5067759"/>
                <a:gd name="connsiteY1" fmla="*/ 451834 h 453667"/>
                <a:gd name="connsiteX2" fmla="*/ 0 w 5067759"/>
                <a:gd name="connsiteY2" fmla="*/ 145 h 453667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34 h 452011"/>
                <a:gd name="connsiteX1" fmla="*/ 3106757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34 h 452011"/>
                <a:gd name="connsiteX1" fmla="*/ 2688116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 h 457893"/>
                <a:gd name="connsiteX1" fmla="*/ 2688116 w 5067759"/>
                <a:gd name="connsiteY1" fmla="*/ 451689 h 457893"/>
                <a:gd name="connsiteX2" fmla="*/ 0 w 5067759"/>
                <a:gd name="connsiteY2" fmla="*/ 0 h 457893"/>
                <a:gd name="connsiteX0" fmla="*/ 5067759 w 5067759"/>
                <a:gd name="connsiteY0" fmla="*/ 1 h 431000"/>
                <a:gd name="connsiteX1" fmla="*/ 2295364 w 5067759"/>
                <a:gd name="connsiteY1" fmla="*/ 420246 h 431000"/>
                <a:gd name="connsiteX2" fmla="*/ 0 w 5067759"/>
                <a:gd name="connsiteY2" fmla="*/ 0 h 431000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3187180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2373051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0263"/>
                <a:gd name="connsiteX1" fmla="*/ 2373051 w 5067759"/>
                <a:gd name="connsiteY1" fmla="*/ 420246 h 420263"/>
                <a:gd name="connsiteX2" fmla="*/ 0 w 5067759"/>
                <a:gd name="connsiteY2" fmla="*/ 0 h 420263"/>
                <a:gd name="connsiteX0" fmla="*/ 5067759 w 5067759"/>
                <a:gd name="connsiteY0" fmla="*/ 1 h 420263"/>
                <a:gd name="connsiteX1" fmla="*/ 2373051 w 5067759"/>
                <a:gd name="connsiteY1" fmla="*/ 420246 h 420263"/>
                <a:gd name="connsiteX2" fmla="*/ 0 w 5067759"/>
                <a:gd name="connsiteY2" fmla="*/ 0 h 420263"/>
                <a:gd name="connsiteX0" fmla="*/ 5067759 w 5067759"/>
                <a:gd name="connsiteY0" fmla="*/ 1 h 420263"/>
                <a:gd name="connsiteX1" fmla="*/ 2373051 w 5067759"/>
                <a:gd name="connsiteY1" fmla="*/ 420246 h 420263"/>
                <a:gd name="connsiteX2" fmla="*/ 0 w 5067759"/>
                <a:gd name="connsiteY2" fmla="*/ 0 h 420263"/>
                <a:gd name="connsiteX0" fmla="*/ 5067759 w 5067759"/>
                <a:gd name="connsiteY0" fmla="*/ 1 h 421257"/>
                <a:gd name="connsiteX1" fmla="*/ 2373051 w 5067759"/>
                <a:gd name="connsiteY1" fmla="*/ 420246 h 421257"/>
                <a:gd name="connsiteX2" fmla="*/ 0 w 5067759"/>
                <a:gd name="connsiteY2" fmla="*/ 0 h 421257"/>
                <a:gd name="connsiteX0" fmla="*/ 5067759 w 5067759"/>
                <a:gd name="connsiteY0" fmla="*/ 1 h 421257"/>
                <a:gd name="connsiteX1" fmla="*/ 2373051 w 5067759"/>
                <a:gd name="connsiteY1" fmla="*/ 420246 h 421257"/>
                <a:gd name="connsiteX2" fmla="*/ 0 w 5067759"/>
                <a:gd name="connsiteY2" fmla="*/ 0 h 421257"/>
                <a:gd name="connsiteX0" fmla="*/ 5067759 w 5067759"/>
                <a:gd name="connsiteY0" fmla="*/ 1 h 421257"/>
                <a:gd name="connsiteX1" fmla="*/ 2373051 w 5067759"/>
                <a:gd name="connsiteY1" fmla="*/ 420246 h 421257"/>
                <a:gd name="connsiteX2" fmla="*/ 0 w 5067759"/>
                <a:gd name="connsiteY2" fmla="*/ 0 h 421257"/>
                <a:gd name="connsiteX0" fmla="*/ 5067759 w 5067759"/>
                <a:gd name="connsiteY0" fmla="*/ 1 h 421119"/>
                <a:gd name="connsiteX1" fmla="*/ 2373051 w 5067759"/>
                <a:gd name="connsiteY1" fmla="*/ 420246 h 421119"/>
                <a:gd name="connsiteX2" fmla="*/ 0 w 5067759"/>
                <a:gd name="connsiteY2" fmla="*/ 0 h 421119"/>
                <a:gd name="connsiteX0" fmla="*/ 5067759 w 5067759"/>
                <a:gd name="connsiteY0" fmla="*/ 1 h 421119"/>
                <a:gd name="connsiteX1" fmla="*/ 2373051 w 5067759"/>
                <a:gd name="connsiteY1" fmla="*/ 420246 h 421119"/>
                <a:gd name="connsiteX2" fmla="*/ 0 w 5067759"/>
                <a:gd name="connsiteY2" fmla="*/ 0 h 421119"/>
                <a:gd name="connsiteX0" fmla="*/ 5067759 w 5067759"/>
                <a:gd name="connsiteY0" fmla="*/ 1 h 422516"/>
                <a:gd name="connsiteX1" fmla="*/ 2373051 w 5067759"/>
                <a:gd name="connsiteY1" fmla="*/ 420246 h 422516"/>
                <a:gd name="connsiteX2" fmla="*/ 0 w 5067759"/>
                <a:gd name="connsiteY2" fmla="*/ 0 h 422516"/>
                <a:gd name="connsiteX0" fmla="*/ 5067759 w 5067759"/>
                <a:gd name="connsiteY0" fmla="*/ 1 h 422516"/>
                <a:gd name="connsiteX1" fmla="*/ 2373051 w 5067759"/>
                <a:gd name="connsiteY1" fmla="*/ 420246 h 422516"/>
                <a:gd name="connsiteX2" fmla="*/ 0 w 5067759"/>
                <a:gd name="connsiteY2" fmla="*/ 0 h 422516"/>
                <a:gd name="connsiteX0" fmla="*/ 5154986 w 5154986"/>
                <a:gd name="connsiteY0" fmla="*/ 0 h 497214"/>
                <a:gd name="connsiteX1" fmla="*/ 2373051 w 5154986"/>
                <a:gd name="connsiteY1" fmla="*/ 496080 h 497214"/>
                <a:gd name="connsiteX2" fmla="*/ 0 w 5154986"/>
                <a:gd name="connsiteY2" fmla="*/ 75834 h 497214"/>
                <a:gd name="connsiteX0" fmla="*/ 5532974 w 5532974"/>
                <a:gd name="connsiteY0" fmla="*/ 6321 h 503535"/>
                <a:gd name="connsiteX1" fmla="*/ 2751039 w 5532974"/>
                <a:gd name="connsiteY1" fmla="*/ 502401 h 503535"/>
                <a:gd name="connsiteX2" fmla="*/ 0 w 5532974"/>
                <a:gd name="connsiteY2" fmla="*/ 0 h 503535"/>
                <a:gd name="connsiteX0" fmla="*/ 5532974 w 5532974"/>
                <a:gd name="connsiteY0" fmla="*/ 6321 h 503535"/>
                <a:gd name="connsiteX1" fmla="*/ 2751039 w 5532974"/>
                <a:gd name="connsiteY1" fmla="*/ 502401 h 503535"/>
                <a:gd name="connsiteX2" fmla="*/ 0 w 5532974"/>
                <a:gd name="connsiteY2" fmla="*/ 0 h 503535"/>
                <a:gd name="connsiteX0" fmla="*/ 5532974 w 5532974"/>
                <a:gd name="connsiteY0" fmla="*/ 6321 h 491004"/>
                <a:gd name="connsiteX1" fmla="*/ 2896419 w 5532974"/>
                <a:gd name="connsiteY1" fmla="*/ 489761 h 491004"/>
                <a:gd name="connsiteX2" fmla="*/ 0 w 5532974"/>
                <a:gd name="connsiteY2" fmla="*/ 0 h 49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32974" h="491004">
                  <a:moveTo>
                    <a:pt x="5532974" y="6321"/>
                  </a:moveTo>
                  <a:cubicBezTo>
                    <a:pt x="4942944" y="396735"/>
                    <a:pt x="4277311" y="504149"/>
                    <a:pt x="2896419" y="489761"/>
                  </a:cubicBezTo>
                  <a:cubicBezTo>
                    <a:pt x="1652963" y="489210"/>
                    <a:pt x="387392" y="314342"/>
                    <a:pt x="0" y="0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72D65E8B-D64D-65B2-CDB0-DBF1FB8060D3}"/>
              </a:ext>
            </a:extLst>
          </p:cNvPr>
          <p:cNvGrpSpPr/>
          <p:nvPr/>
        </p:nvGrpSpPr>
        <p:grpSpPr>
          <a:xfrm flipV="1">
            <a:off x="6372592" y="2892926"/>
            <a:ext cx="2707911" cy="570377"/>
            <a:chOff x="7695338" y="4615013"/>
            <a:chExt cx="1667104" cy="928961"/>
          </a:xfrm>
        </p:grpSpPr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527CB42C-86F5-3128-CFEB-4E3556B7AA09}"/>
                </a:ext>
              </a:extLst>
            </p:cNvPr>
            <p:cNvSpPr/>
            <p:nvPr/>
          </p:nvSpPr>
          <p:spPr>
            <a:xfrm>
              <a:off x="8533192" y="4743049"/>
              <a:ext cx="816756" cy="466128"/>
            </a:xfrm>
            <a:custGeom>
              <a:avLst/>
              <a:gdLst>
                <a:gd name="connsiteX0" fmla="*/ 5122843 w 5306764"/>
                <a:gd name="connsiteY0" fmla="*/ 66257 h 421563"/>
                <a:gd name="connsiteX1" fmla="*/ 5078776 w 5306764"/>
                <a:gd name="connsiteY1" fmla="*/ 176426 h 421563"/>
                <a:gd name="connsiteX2" fmla="*/ 2864385 w 5306764"/>
                <a:gd name="connsiteY2" fmla="*/ 418797 h 421563"/>
                <a:gd name="connsiteX3" fmla="*/ 0 w 5306764"/>
                <a:gd name="connsiteY3" fmla="*/ 156 h 421563"/>
                <a:gd name="connsiteX0" fmla="*/ 5122843 w 5148465"/>
                <a:gd name="connsiteY0" fmla="*/ 66257 h 431003"/>
                <a:gd name="connsiteX1" fmla="*/ 4230477 w 5148465"/>
                <a:gd name="connsiteY1" fmla="*/ 363713 h 431003"/>
                <a:gd name="connsiteX2" fmla="*/ 2864385 w 5148465"/>
                <a:gd name="connsiteY2" fmla="*/ 418797 h 431003"/>
                <a:gd name="connsiteX3" fmla="*/ 0 w 5148465"/>
                <a:gd name="connsiteY3" fmla="*/ 156 h 431003"/>
                <a:gd name="connsiteX0" fmla="*/ 5122843 w 5154873"/>
                <a:gd name="connsiteY0" fmla="*/ 66271 h 406198"/>
                <a:gd name="connsiteX1" fmla="*/ 4230477 w 5154873"/>
                <a:gd name="connsiteY1" fmla="*/ 363727 h 406198"/>
                <a:gd name="connsiteX2" fmla="*/ 1817783 w 5154873"/>
                <a:gd name="connsiteY2" fmla="*/ 385761 h 406198"/>
                <a:gd name="connsiteX3" fmla="*/ 0 w 5154873"/>
                <a:gd name="connsiteY3" fmla="*/ 170 h 406198"/>
                <a:gd name="connsiteX0" fmla="*/ 5122843 w 5154873"/>
                <a:gd name="connsiteY0" fmla="*/ 66271 h 454231"/>
                <a:gd name="connsiteX1" fmla="*/ 4230477 w 5154873"/>
                <a:gd name="connsiteY1" fmla="*/ 363727 h 454231"/>
                <a:gd name="connsiteX2" fmla="*/ 1817783 w 5154873"/>
                <a:gd name="connsiteY2" fmla="*/ 385761 h 454231"/>
                <a:gd name="connsiteX3" fmla="*/ 0 w 5154873"/>
                <a:gd name="connsiteY3" fmla="*/ 170 h 454231"/>
                <a:gd name="connsiteX0" fmla="*/ 5122843 w 5154873"/>
                <a:gd name="connsiteY0" fmla="*/ 66271 h 474779"/>
                <a:gd name="connsiteX1" fmla="*/ 4230477 w 5154873"/>
                <a:gd name="connsiteY1" fmla="*/ 418812 h 474779"/>
                <a:gd name="connsiteX2" fmla="*/ 1817783 w 5154873"/>
                <a:gd name="connsiteY2" fmla="*/ 385761 h 474779"/>
                <a:gd name="connsiteX3" fmla="*/ 0 w 5154873"/>
                <a:gd name="connsiteY3" fmla="*/ 170 h 474779"/>
                <a:gd name="connsiteX0" fmla="*/ 4230477 w 4230477"/>
                <a:gd name="connsiteY0" fmla="*/ 418812 h 474779"/>
                <a:gd name="connsiteX1" fmla="*/ 1817783 w 4230477"/>
                <a:gd name="connsiteY1" fmla="*/ 385761 h 474779"/>
                <a:gd name="connsiteX2" fmla="*/ 0 w 4230477"/>
                <a:gd name="connsiteY2" fmla="*/ 170 h 474779"/>
                <a:gd name="connsiteX0" fmla="*/ 5067759 w 5067759"/>
                <a:gd name="connsiteY0" fmla="*/ 171 h 411453"/>
                <a:gd name="connsiteX1" fmla="*/ 1817783 w 5067759"/>
                <a:gd name="connsiteY1" fmla="*/ 385761 h 411453"/>
                <a:gd name="connsiteX2" fmla="*/ 0 w 5067759"/>
                <a:gd name="connsiteY2" fmla="*/ 170 h 411453"/>
                <a:gd name="connsiteX0" fmla="*/ 5067759 w 5067759"/>
                <a:gd name="connsiteY0" fmla="*/ 171 h 427664"/>
                <a:gd name="connsiteX1" fmla="*/ 1817783 w 5067759"/>
                <a:gd name="connsiteY1" fmla="*/ 385761 h 427664"/>
                <a:gd name="connsiteX2" fmla="*/ 0 w 5067759"/>
                <a:gd name="connsiteY2" fmla="*/ 170 h 427664"/>
                <a:gd name="connsiteX0" fmla="*/ 5067759 w 5067759"/>
                <a:gd name="connsiteY0" fmla="*/ 158 h 457322"/>
                <a:gd name="connsiteX1" fmla="*/ 3128790 w 5067759"/>
                <a:gd name="connsiteY1" fmla="*/ 418798 h 457322"/>
                <a:gd name="connsiteX2" fmla="*/ 0 w 5067759"/>
                <a:gd name="connsiteY2" fmla="*/ 157 h 457322"/>
                <a:gd name="connsiteX0" fmla="*/ 5067759 w 5067759"/>
                <a:gd name="connsiteY0" fmla="*/ 146 h 487448"/>
                <a:gd name="connsiteX1" fmla="*/ 3106757 w 5067759"/>
                <a:gd name="connsiteY1" fmla="*/ 451834 h 487448"/>
                <a:gd name="connsiteX2" fmla="*/ 0 w 5067759"/>
                <a:gd name="connsiteY2" fmla="*/ 145 h 487448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46 h 453667"/>
                <a:gd name="connsiteX1" fmla="*/ 3106757 w 5067759"/>
                <a:gd name="connsiteY1" fmla="*/ 451834 h 453667"/>
                <a:gd name="connsiteX2" fmla="*/ 0 w 5067759"/>
                <a:gd name="connsiteY2" fmla="*/ 145 h 453667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34 h 452011"/>
                <a:gd name="connsiteX1" fmla="*/ 3106757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34 h 452011"/>
                <a:gd name="connsiteX1" fmla="*/ 2688116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 h 457893"/>
                <a:gd name="connsiteX1" fmla="*/ 2688116 w 5067759"/>
                <a:gd name="connsiteY1" fmla="*/ 451689 h 457893"/>
                <a:gd name="connsiteX2" fmla="*/ 0 w 5067759"/>
                <a:gd name="connsiteY2" fmla="*/ 0 h 457893"/>
                <a:gd name="connsiteX0" fmla="*/ 5067759 w 5067759"/>
                <a:gd name="connsiteY0" fmla="*/ 1 h 431000"/>
                <a:gd name="connsiteX1" fmla="*/ 2295364 w 5067759"/>
                <a:gd name="connsiteY1" fmla="*/ 420246 h 431000"/>
                <a:gd name="connsiteX2" fmla="*/ 0 w 5067759"/>
                <a:gd name="connsiteY2" fmla="*/ 0 h 431000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3187180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34781"/>
                <a:gd name="connsiteX1" fmla="*/ 2651513 w 5067759"/>
                <a:gd name="connsiteY1" fmla="*/ 430388 h 434781"/>
                <a:gd name="connsiteX2" fmla="*/ 0 w 5067759"/>
                <a:gd name="connsiteY2" fmla="*/ 0 h 43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67759" h="434781">
                  <a:moveTo>
                    <a:pt x="5067759" y="1"/>
                  </a:moveTo>
                  <a:cubicBezTo>
                    <a:pt x="4594034" y="295620"/>
                    <a:pt x="3305503" y="432137"/>
                    <a:pt x="2651513" y="430388"/>
                  </a:cubicBezTo>
                  <a:cubicBezTo>
                    <a:pt x="1669743" y="455115"/>
                    <a:pt x="649076" y="383858"/>
                    <a:pt x="0" y="0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8F395FC2-65E5-AD11-6994-3072BD7AD880}"/>
                </a:ext>
              </a:extLst>
            </p:cNvPr>
            <p:cNvSpPr/>
            <p:nvPr/>
          </p:nvSpPr>
          <p:spPr>
            <a:xfrm>
              <a:off x="8088875" y="4744045"/>
              <a:ext cx="1273567" cy="799929"/>
            </a:xfrm>
            <a:custGeom>
              <a:avLst/>
              <a:gdLst>
                <a:gd name="connsiteX0" fmla="*/ 5122843 w 5306764"/>
                <a:gd name="connsiteY0" fmla="*/ 66257 h 421563"/>
                <a:gd name="connsiteX1" fmla="*/ 5078776 w 5306764"/>
                <a:gd name="connsiteY1" fmla="*/ 176426 h 421563"/>
                <a:gd name="connsiteX2" fmla="*/ 2864385 w 5306764"/>
                <a:gd name="connsiteY2" fmla="*/ 418797 h 421563"/>
                <a:gd name="connsiteX3" fmla="*/ 0 w 5306764"/>
                <a:gd name="connsiteY3" fmla="*/ 156 h 421563"/>
                <a:gd name="connsiteX0" fmla="*/ 5122843 w 5148465"/>
                <a:gd name="connsiteY0" fmla="*/ 66257 h 431003"/>
                <a:gd name="connsiteX1" fmla="*/ 4230477 w 5148465"/>
                <a:gd name="connsiteY1" fmla="*/ 363713 h 431003"/>
                <a:gd name="connsiteX2" fmla="*/ 2864385 w 5148465"/>
                <a:gd name="connsiteY2" fmla="*/ 418797 h 431003"/>
                <a:gd name="connsiteX3" fmla="*/ 0 w 5148465"/>
                <a:gd name="connsiteY3" fmla="*/ 156 h 431003"/>
                <a:gd name="connsiteX0" fmla="*/ 5122843 w 5154873"/>
                <a:gd name="connsiteY0" fmla="*/ 66271 h 406198"/>
                <a:gd name="connsiteX1" fmla="*/ 4230477 w 5154873"/>
                <a:gd name="connsiteY1" fmla="*/ 363727 h 406198"/>
                <a:gd name="connsiteX2" fmla="*/ 1817783 w 5154873"/>
                <a:gd name="connsiteY2" fmla="*/ 385761 h 406198"/>
                <a:gd name="connsiteX3" fmla="*/ 0 w 5154873"/>
                <a:gd name="connsiteY3" fmla="*/ 170 h 406198"/>
                <a:gd name="connsiteX0" fmla="*/ 5122843 w 5154873"/>
                <a:gd name="connsiteY0" fmla="*/ 66271 h 454231"/>
                <a:gd name="connsiteX1" fmla="*/ 4230477 w 5154873"/>
                <a:gd name="connsiteY1" fmla="*/ 363727 h 454231"/>
                <a:gd name="connsiteX2" fmla="*/ 1817783 w 5154873"/>
                <a:gd name="connsiteY2" fmla="*/ 385761 h 454231"/>
                <a:gd name="connsiteX3" fmla="*/ 0 w 5154873"/>
                <a:gd name="connsiteY3" fmla="*/ 170 h 454231"/>
                <a:gd name="connsiteX0" fmla="*/ 5122843 w 5154873"/>
                <a:gd name="connsiteY0" fmla="*/ 66271 h 474779"/>
                <a:gd name="connsiteX1" fmla="*/ 4230477 w 5154873"/>
                <a:gd name="connsiteY1" fmla="*/ 418812 h 474779"/>
                <a:gd name="connsiteX2" fmla="*/ 1817783 w 5154873"/>
                <a:gd name="connsiteY2" fmla="*/ 385761 h 474779"/>
                <a:gd name="connsiteX3" fmla="*/ 0 w 5154873"/>
                <a:gd name="connsiteY3" fmla="*/ 170 h 474779"/>
                <a:gd name="connsiteX0" fmla="*/ 4230477 w 4230477"/>
                <a:gd name="connsiteY0" fmla="*/ 418812 h 474779"/>
                <a:gd name="connsiteX1" fmla="*/ 1817783 w 4230477"/>
                <a:gd name="connsiteY1" fmla="*/ 385761 h 474779"/>
                <a:gd name="connsiteX2" fmla="*/ 0 w 4230477"/>
                <a:gd name="connsiteY2" fmla="*/ 170 h 474779"/>
                <a:gd name="connsiteX0" fmla="*/ 5067759 w 5067759"/>
                <a:gd name="connsiteY0" fmla="*/ 171 h 411453"/>
                <a:gd name="connsiteX1" fmla="*/ 1817783 w 5067759"/>
                <a:gd name="connsiteY1" fmla="*/ 385761 h 411453"/>
                <a:gd name="connsiteX2" fmla="*/ 0 w 5067759"/>
                <a:gd name="connsiteY2" fmla="*/ 170 h 411453"/>
                <a:gd name="connsiteX0" fmla="*/ 5067759 w 5067759"/>
                <a:gd name="connsiteY0" fmla="*/ 171 h 427664"/>
                <a:gd name="connsiteX1" fmla="*/ 1817783 w 5067759"/>
                <a:gd name="connsiteY1" fmla="*/ 385761 h 427664"/>
                <a:gd name="connsiteX2" fmla="*/ 0 w 5067759"/>
                <a:gd name="connsiteY2" fmla="*/ 170 h 427664"/>
                <a:gd name="connsiteX0" fmla="*/ 5067759 w 5067759"/>
                <a:gd name="connsiteY0" fmla="*/ 158 h 457322"/>
                <a:gd name="connsiteX1" fmla="*/ 3128790 w 5067759"/>
                <a:gd name="connsiteY1" fmla="*/ 418798 h 457322"/>
                <a:gd name="connsiteX2" fmla="*/ 0 w 5067759"/>
                <a:gd name="connsiteY2" fmla="*/ 157 h 457322"/>
                <a:gd name="connsiteX0" fmla="*/ 5067759 w 5067759"/>
                <a:gd name="connsiteY0" fmla="*/ 146 h 487448"/>
                <a:gd name="connsiteX1" fmla="*/ 3106757 w 5067759"/>
                <a:gd name="connsiteY1" fmla="*/ 451834 h 487448"/>
                <a:gd name="connsiteX2" fmla="*/ 0 w 5067759"/>
                <a:gd name="connsiteY2" fmla="*/ 145 h 487448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46 h 453667"/>
                <a:gd name="connsiteX1" fmla="*/ 3106757 w 5067759"/>
                <a:gd name="connsiteY1" fmla="*/ 451834 h 453667"/>
                <a:gd name="connsiteX2" fmla="*/ 0 w 5067759"/>
                <a:gd name="connsiteY2" fmla="*/ 145 h 453667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34 h 452011"/>
                <a:gd name="connsiteX1" fmla="*/ 3106757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34 h 452011"/>
                <a:gd name="connsiteX1" fmla="*/ 2688116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 h 457893"/>
                <a:gd name="connsiteX1" fmla="*/ 2688116 w 5067759"/>
                <a:gd name="connsiteY1" fmla="*/ 451689 h 457893"/>
                <a:gd name="connsiteX2" fmla="*/ 0 w 5067759"/>
                <a:gd name="connsiteY2" fmla="*/ 0 h 457893"/>
                <a:gd name="connsiteX0" fmla="*/ 5067759 w 5067759"/>
                <a:gd name="connsiteY0" fmla="*/ 1 h 431000"/>
                <a:gd name="connsiteX1" fmla="*/ 2295364 w 5067759"/>
                <a:gd name="connsiteY1" fmla="*/ 420246 h 431000"/>
                <a:gd name="connsiteX2" fmla="*/ 0 w 5067759"/>
                <a:gd name="connsiteY2" fmla="*/ 0 h 431000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3187180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386797"/>
                <a:gd name="connsiteX1" fmla="*/ 2238185 w 5067759"/>
                <a:gd name="connsiteY1" fmla="*/ 379674 h 386797"/>
                <a:gd name="connsiteX2" fmla="*/ 0 w 5067759"/>
                <a:gd name="connsiteY2" fmla="*/ 0 h 386797"/>
                <a:gd name="connsiteX0" fmla="*/ 5067759 w 5067759"/>
                <a:gd name="connsiteY0" fmla="*/ 1 h 379700"/>
                <a:gd name="connsiteX1" fmla="*/ 2238185 w 5067759"/>
                <a:gd name="connsiteY1" fmla="*/ 379674 h 379700"/>
                <a:gd name="connsiteX2" fmla="*/ 0 w 5067759"/>
                <a:gd name="connsiteY2" fmla="*/ 0 h 379700"/>
                <a:gd name="connsiteX0" fmla="*/ 5067759 w 5067759"/>
                <a:gd name="connsiteY0" fmla="*/ 1 h 379700"/>
                <a:gd name="connsiteX1" fmla="*/ 2238185 w 5067759"/>
                <a:gd name="connsiteY1" fmla="*/ 379674 h 379700"/>
                <a:gd name="connsiteX2" fmla="*/ 0 w 5067759"/>
                <a:gd name="connsiteY2" fmla="*/ 0 h 379700"/>
                <a:gd name="connsiteX0" fmla="*/ 5067759 w 5067759"/>
                <a:gd name="connsiteY0" fmla="*/ 1 h 379700"/>
                <a:gd name="connsiteX1" fmla="*/ 2238185 w 5067759"/>
                <a:gd name="connsiteY1" fmla="*/ 379674 h 379700"/>
                <a:gd name="connsiteX2" fmla="*/ 0 w 5067759"/>
                <a:gd name="connsiteY2" fmla="*/ 0 h 379700"/>
                <a:gd name="connsiteX0" fmla="*/ 5067759 w 5067759"/>
                <a:gd name="connsiteY0" fmla="*/ 1 h 379690"/>
                <a:gd name="connsiteX1" fmla="*/ 2238185 w 5067759"/>
                <a:gd name="connsiteY1" fmla="*/ 379674 h 379690"/>
                <a:gd name="connsiteX2" fmla="*/ 0 w 5067759"/>
                <a:gd name="connsiteY2" fmla="*/ 0 h 37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67759" h="379690">
                  <a:moveTo>
                    <a:pt x="5067759" y="1"/>
                  </a:moveTo>
                  <a:cubicBezTo>
                    <a:pt x="4024639" y="244906"/>
                    <a:pt x="3588103" y="381423"/>
                    <a:pt x="2238185" y="379674"/>
                  </a:cubicBezTo>
                  <a:cubicBezTo>
                    <a:pt x="1256415" y="353687"/>
                    <a:pt x="1028671" y="252003"/>
                    <a:pt x="0" y="0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1EC21BBC-9AB6-D4F8-7005-84CCE01E6092}"/>
                </a:ext>
              </a:extLst>
            </p:cNvPr>
            <p:cNvSpPr/>
            <p:nvPr/>
          </p:nvSpPr>
          <p:spPr>
            <a:xfrm>
              <a:off x="7695338" y="4615013"/>
              <a:ext cx="1651526" cy="928961"/>
            </a:xfrm>
            <a:custGeom>
              <a:avLst/>
              <a:gdLst>
                <a:gd name="connsiteX0" fmla="*/ 5122843 w 5306764"/>
                <a:gd name="connsiteY0" fmla="*/ 66257 h 421563"/>
                <a:gd name="connsiteX1" fmla="*/ 5078776 w 5306764"/>
                <a:gd name="connsiteY1" fmla="*/ 176426 h 421563"/>
                <a:gd name="connsiteX2" fmla="*/ 2864385 w 5306764"/>
                <a:gd name="connsiteY2" fmla="*/ 418797 h 421563"/>
                <a:gd name="connsiteX3" fmla="*/ 0 w 5306764"/>
                <a:gd name="connsiteY3" fmla="*/ 156 h 421563"/>
                <a:gd name="connsiteX0" fmla="*/ 5122843 w 5148465"/>
                <a:gd name="connsiteY0" fmla="*/ 66257 h 431003"/>
                <a:gd name="connsiteX1" fmla="*/ 4230477 w 5148465"/>
                <a:gd name="connsiteY1" fmla="*/ 363713 h 431003"/>
                <a:gd name="connsiteX2" fmla="*/ 2864385 w 5148465"/>
                <a:gd name="connsiteY2" fmla="*/ 418797 h 431003"/>
                <a:gd name="connsiteX3" fmla="*/ 0 w 5148465"/>
                <a:gd name="connsiteY3" fmla="*/ 156 h 431003"/>
                <a:gd name="connsiteX0" fmla="*/ 5122843 w 5154873"/>
                <a:gd name="connsiteY0" fmla="*/ 66271 h 406198"/>
                <a:gd name="connsiteX1" fmla="*/ 4230477 w 5154873"/>
                <a:gd name="connsiteY1" fmla="*/ 363727 h 406198"/>
                <a:gd name="connsiteX2" fmla="*/ 1817783 w 5154873"/>
                <a:gd name="connsiteY2" fmla="*/ 385761 h 406198"/>
                <a:gd name="connsiteX3" fmla="*/ 0 w 5154873"/>
                <a:gd name="connsiteY3" fmla="*/ 170 h 406198"/>
                <a:gd name="connsiteX0" fmla="*/ 5122843 w 5154873"/>
                <a:gd name="connsiteY0" fmla="*/ 66271 h 454231"/>
                <a:gd name="connsiteX1" fmla="*/ 4230477 w 5154873"/>
                <a:gd name="connsiteY1" fmla="*/ 363727 h 454231"/>
                <a:gd name="connsiteX2" fmla="*/ 1817783 w 5154873"/>
                <a:gd name="connsiteY2" fmla="*/ 385761 h 454231"/>
                <a:gd name="connsiteX3" fmla="*/ 0 w 5154873"/>
                <a:gd name="connsiteY3" fmla="*/ 170 h 454231"/>
                <a:gd name="connsiteX0" fmla="*/ 5122843 w 5154873"/>
                <a:gd name="connsiteY0" fmla="*/ 66271 h 474779"/>
                <a:gd name="connsiteX1" fmla="*/ 4230477 w 5154873"/>
                <a:gd name="connsiteY1" fmla="*/ 418812 h 474779"/>
                <a:gd name="connsiteX2" fmla="*/ 1817783 w 5154873"/>
                <a:gd name="connsiteY2" fmla="*/ 385761 h 474779"/>
                <a:gd name="connsiteX3" fmla="*/ 0 w 5154873"/>
                <a:gd name="connsiteY3" fmla="*/ 170 h 474779"/>
                <a:gd name="connsiteX0" fmla="*/ 4230477 w 4230477"/>
                <a:gd name="connsiteY0" fmla="*/ 418812 h 474779"/>
                <a:gd name="connsiteX1" fmla="*/ 1817783 w 4230477"/>
                <a:gd name="connsiteY1" fmla="*/ 385761 h 474779"/>
                <a:gd name="connsiteX2" fmla="*/ 0 w 4230477"/>
                <a:gd name="connsiteY2" fmla="*/ 170 h 474779"/>
                <a:gd name="connsiteX0" fmla="*/ 5067759 w 5067759"/>
                <a:gd name="connsiteY0" fmla="*/ 171 h 411453"/>
                <a:gd name="connsiteX1" fmla="*/ 1817783 w 5067759"/>
                <a:gd name="connsiteY1" fmla="*/ 385761 h 411453"/>
                <a:gd name="connsiteX2" fmla="*/ 0 w 5067759"/>
                <a:gd name="connsiteY2" fmla="*/ 170 h 411453"/>
                <a:gd name="connsiteX0" fmla="*/ 5067759 w 5067759"/>
                <a:gd name="connsiteY0" fmla="*/ 171 h 427664"/>
                <a:gd name="connsiteX1" fmla="*/ 1817783 w 5067759"/>
                <a:gd name="connsiteY1" fmla="*/ 385761 h 427664"/>
                <a:gd name="connsiteX2" fmla="*/ 0 w 5067759"/>
                <a:gd name="connsiteY2" fmla="*/ 170 h 427664"/>
                <a:gd name="connsiteX0" fmla="*/ 5067759 w 5067759"/>
                <a:gd name="connsiteY0" fmla="*/ 158 h 457322"/>
                <a:gd name="connsiteX1" fmla="*/ 3128790 w 5067759"/>
                <a:gd name="connsiteY1" fmla="*/ 418798 h 457322"/>
                <a:gd name="connsiteX2" fmla="*/ 0 w 5067759"/>
                <a:gd name="connsiteY2" fmla="*/ 157 h 457322"/>
                <a:gd name="connsiteX0" fmla="*/ 5067759 w 5067759"/>
                <a:gd name="connsiteY0" fmla="*/ 146 h 487448"/>
                <a:gd name="connsiteX1" fmla="*/ 3106757 w 5067759"/>
                <a:gd name="connsiteY1" fmla="*/ 451834 h 487448"/>
                <a:gd name="connsiteX2" fmla="*/ 0 w 5067759"/>
                <a:gd name="connsiteY2" fmla="*/ 145 h 487448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46 h 453667"/>
                <a:gd name="connsiteX1" fmla="*/ 3106757 w 5067759"/>
                <a:gd name="connsiteY1" fmla="*/ 451834 h 453667"/>
                <a:gd name="connsiteX2" fmla="*/ 0 w 5067759"/>
                <a:gd name="connsiteY2" fmla="*/ 145 h 453667"/>
                <a:gd name="connsiteX0" fmla="*/ 5067759 w 5067759"/>
                <a:gd name="connsiteY0" fmla="*/ 146 h 451834"/>
                <a:gd name="connsiteX1" fmla="*/ 3106757 w 5067759"/>
                <a:gd name="connsiteY1" fmla="*/ 451834 h 451834"/>
                <a:gd name="connsiteX2" fmla="*/ 0 w 5067759"/>
                <a:gd name="connsiteY2" fmla="*/ 145 h 451834"/>
                <a:gd name="connsiteX0" fmla="*/ 5067759 w 5067759"/>
                <a:gd name="connsiteY0" fmla="*/ 134 h 452011"/>
                <a:gd name="connsiteX1" fmla="*/ 3106757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34 h 452011"/>
                <a:gd name="connsiteX1" fmla="*/ 2688116 w 5067759"/>
                <a:gd name="connsiteY1" fmla="*/ 451822 h 452011"/>
                <a:gd name="connsiteX2" fmla="*/ 0 w 5067759"/>
                <a:gd name="connsiteY2" fmla="*/ 133 h 452011"/>
                <a:gd name="connsiteX0" fmla="*/ 5067759 w 5067759"/>
                <a:gd name="connsiteY0" fmla="*/ 1 h 457893"/>
                <a:gd name="connsiteX1" fmla="*/ 2688116 w 5067759"/>
                <a:gd name="connsiteY1" fmla="*/ 451689 h 457893"/>
                <a:gd name="connsiteX2" fmla="*/ 0 w 5067759"/>
                <a:gd name="connsiteY2" fmla="*/ 0 h 457893"/>
                <a:gd name="connsiteX0" fmla="*/ 5067759 w 5067759"/>
                <a:gd name="connsiteY0" fmla="*/ 1 h 431000"/>
                <a:gd name="connsiteX1" fmla="*/ 2295364 w 5067759"/>
                <a:gd name="connsiteY1" fmla="*/ 420246 h 431000"/>
                <a:gd name="connsiteX2" fmla="*/ 0 w 5067759"/>
                <a:gd name="connsiteY2" fmla="*/ 0 h 431000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0246"/>
                <a:gd name="connsiteX1" fmla="*/ 2295364 w 5067759"/>
                <a:gd name="connsiteY1" fmla="*/ 420246 h 420246"/>
                <a:gd name="connsiteX2" fmla="*/ 0 w 5067759"/>
                <a:gd name="connsiteY2" fmla="*/ 0 h 420246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2295364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3187180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5033"/>
                <a:gd name="connsiteX1" fmla="*/ 2373051 w 5067759"/>
                <a:gd name="connsiteY1" fmla="*/ 420246 h 425033"/>
                <a:gd name="connsiteX2" fmla="*/ 0 w 5067759"/>
                <a:gd name="connsiteY2" fmla="*/ 0 h 425033"/>
                <a:gd name="connsiteX0" fmla="*/ 5067759 w 5067759"/>
                <a:gd name="connsiteY0" fmla="*/ 1 h 420263"/>
                <a:gd name="connsiteX1" fmla="*/ 2373051 w 5067759"/>
                <a:gd name="connsiteY1" fmla="*/ 420246 h 420263"/>
                <a:gd name="connsiteX2" fmla="*/ 0 w 5067759"/>
                <a:gd name="connsiteY2" fmla="*/ 0 h 420263"/>
                <a:gd name="connsiteX0" fmla="*/ 5067759 w 5067759"/>
                <a:gd name="connsiteY0" fmla="*/ 1 h 420263"/>
                <a:gd name="connsiteX1" fmla="*/ 2373051 w 5067759"/>
                <a:gd name="connsiteY1" fmla="*/ 420246 h 420263"/>
                <a:gd name="connsiteX2" fmla="*/ 0 w 5067759"/>
                <a:gd name="connsiteY2" fmla="*/ 0 h 420263"/>
                <a:gd name="connsiteX0" fmla="*/ 5067759 w 5067759"/>
                <a:gd name="connsiteY0" fmla="*/ 1 h 420263"/>
                <a:gd name="connsiteX1" fmla="*/ 2373051 w 5067759"/>
                <a:gd name="connsiteY1" fmla="*/ 420246 h 420263"/>
                <a:gd name="connsiteX2" fmla="*/ 0 w 5067759"/>
                <a:gd name="connsiteY2" fmla="*/ 0 h 420263"/>
                <a:gd name="connsiteX0" fmla="*/ 5067759 w 5067759"/>
                <a:gd name="connsiteY0" fmla="*/ 1 h 421257"/>
                <a:gd name="connsiteX1" fmla="*/ 2373051 w 5067759"/>
                <a:gd name="connsiteY1" fmla="*/ 420246 h 421257"/>
                <a:gd name="connsiteX2" fmla="*/ 0 w 5067759"/>
                <a:gd name="connsiteY2" fmla="*/ 0 h 421257"/>
                <a:gd name="connsiteX0" fmla="*/ 5067759 w 5067759"/>
                <a:gd name="connsiteY0" fmla="*/ 1 h 421257"/>
                <a:gd name="connsiteX1" fmla="*/ 2373051 w 5067759"/>
                <a:gd name="connsiteY1" fmla="*/ 420246 h 421257"/>
                <a:gd name="connsiteX2" fmla="*/ 0 w 5067759"/>
                <a:gd name="connsiteY2" fmla="*/ 0 h 421257"/>
                <a:gd name="connsiteX0" fmla="*/ 5067759 w 5067759"/>
                <a:gd name="connsiteY0" fmla="*/ 1 h 421257"/>
                <a:gd name="connsiteX1" fmla="*/ 2373051 w 5067759"/>
                <a:gd name="connsiteY1" fmla="*/ 420246 h 421257"/>
                <a:gd name="connsiteX2" fmla="*/ 0 w 5067759"/>
                <a:gd name="connsiteY2" fmla="*/ 0 h 421257"/>
                <a:gd name="connsiteX0" fmla="*/ 5067759 w 5067759"/>
                <a:gd name="connsiteY0" fmla="*/ 1 h 421119"/>
                <a:gd name="connsiteX1" fmla="*/ 2373051 w 5067759"/>
                <a:gd name="connsiteY1" fmla="*/ 420246 h 421119"/>
                <a:gd name="connsiteX2" fmla="*/ 0 w 5067759"/>
                <a:gd name="connsiteY2" fmla="*/ 0 h 421119"/>
                <a:gd name="connsiteX0" fmla="*/ 5067759 w 5067759"/>
                <a:gd name="connsiteY0" fmla="*/ 1 h 421119"/>
                <a:gd name="connsiteX1" fmla="*/ 2373051 w 5067759"/>
                <a:gd name="connsiteY1" fmla="*/ 420246 h 421119"/>
                <a:gd name="connsiteX2" fmla="*/ 0 w 5067759"/>
                <a:gd name="connsiteY2" fmla="*/ 0 h 421119"/>
                <a:gd name="connsiteX0" fmla="*/ 5067759 w 5067759"/>
                <a:gd name="connsiteY0" fmla="*/ 1 h 422516"/>
                <a:gd name="connsiteX1" fmla="*/ 2373051 w 5067759"/>
                <a:gd name="connsiteY1" fmla="*/ 420246 h 422516"/>
                <a:gd name="connsiteX2" fmla="*/ 0 w 5067759"/>
                <a:gd name="connsiteY2" fmla="*/ 0 h 422516"/>
                <a:gd name="connsiteX0" fmla="*/ 5067759 w 5067759"/>
                <a:gd name="connsiteY0" fmla="*/ 1 h 422516"/>
                <a:gd name="connsiteX1" fmla="*/ 2373051 w 5067759"/>
                <a:gd name="connsiteY1" fmla="*/ 420246 h 422516"/>
                <a:gd name="connsiteX2" fmla="*/ 0 w 5067759"/>
                <a:gd name="connsiteY2" fmla="*/ 0 h 422516"/>
                <a:gd name="connsiteX0" fmla="*/ 5154986 w 5154986"/>
                <a:gd name="connsiteY0" fmla="*/ 0 h 497214"/>
                <a:gd name="connsiteX1" fmla="*/ 2373051 w 5154986"/>
                <a:gd name="connsiteY1" fmla="*/ 496080 h 497214"/>
                <a:gd name="connsiteX2" fmla="*/ 0 w 5154986"/>
                <a:gd name="connsiteY2" fmla="*/ 75834 h 497214"/>
                <a:gd name="connsiteX0" fmla="*/ 5532974 w 5532974"/>
                <a:gd name="connsiteY0" fmla="*/ 6321 h 503535"/>
                <a:gd name="connsiteX1" fmla="*/ 2751039 w 5532974"/>
                <a:gd name="connsiteY1" fmla="*/ 502401 h 503535"/>
                <a:gd name="connsiteX2" fmla="*/ 0 w 5532974"/>
                <a:gd name="connsiteY2" fmla="*/ 0 h 503535"/>
                <a:gd name="connsiteX0" fmla="*/ 5532974 w 5532974"/>
                <a:gd name="connsiteY0" fmla="*/ 6321 h 503535"/>
                <a:gd name="connsiteX1" fmla="*/ 2751039 w 5532974"/>
                <a:gd name="connsiteY1" fmla="*/ 502401 h 503535"/>
                <a:gd name="connsiteX2" fmla="*/ 0 w 5532974"/>
                <a:gd name="connsiteY2" fmla="*/ 0 h 503535"/>
                <a:gd name="connsiteX0" fmla="*/ 5532974 w 5532974"/>
                <a:gd name="connsiteY0" fmla="*/ 6321 h 491004"/>
                <a:gd name="connsiteX1" fmla="*/ 2896419 w 5532974"/>
                <a:gd name="connsiteY1" fmla="*/ 489761 h 491004"/>
                <a:gd name="connsiteX2" fmla="*/ 0 w 5532974"/>
                <a:gd name="connsiteY2" fmla="*/ 0 h 49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32974" h="491004">
                  <a:moveTo>
                    <a:pt x="5532974" y="6321"/>
                  </a:moveTo>
                  <a:cubicBezTo>
                    <a:pt x="4942944" y="396735"/>
                    <a:pt x="4277311" y="504149"/>
                    <a:pt x="2896419" y="489761"/>
                  </a:cubicBezTo>
                  <a:cubicBezTo>
                    <a:pt x="1652963" y="489210"/>
                    <a:pt x="387392" y="314342"/>
                    <a:pt x="0" y="0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668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20781B-BA80-E9EF-A6E0-5B05D20AA8B8}"/>
              </a:ext>
            </a:extLst>
          </p:cNvPr>
          <p:cNvSpPr txBox="1"/>
          <p:nvPr/>
        </p:nvSpPr>
        <p:spPr>
          <a:xfrm>
            <a:off x="1075074" y="615244"/>
            <a:ext cx="50209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What do we need?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A06000-40B7-86BD-F15D-FCFDAED61014}"/>
              </a:ext>
            </a:extLst>
          </p:cNvPr>
          <p:cNvSpPr txBox="1"/>
          <p:nvPr/>
        </p:nvSpPr>
        <p:spPr>
          <a:xfrm>
            <a:off x="1145825" y="5597330"/>
            <a:ext cx="103914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1. Method of learning to generate new stuff given many examples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46D350-4484-5D37-BD92-75CF0D5B1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8" y="2587975"/>
            <a:ext cx="1662641" cy="2216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87C978-7DF8-9B1D-4773-8C25274A8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934" y="2590017"/>
            <a:ext cx="2190044" cy="21900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448178-F503-67CB-662B-90AEF751CDE4}"/>
              </a:ext>
            </a:extLst>
          </p:cNvPr>
          <p:cNvSpPr txBox="1"/>
          <p:nvPr/>
        </p:nvSpPr>
        <p:spPr>
          <a:xfrm>
            <a:off x="1075074" y="2108961"/>
            <a:ext cx="34275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Example pictures of people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59D714-3526-903B-6B55-86C99AA66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023" y="1856628"/>
            <a:ext cx="3270956" cy="3270956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B862E8-1F2F-82F0-58C6-F4A79C992D2C}"/>
              </a:ext>
            </a:extLst>
          </p:cNvPr>
          <p:cNvSpPr/>
          <p:nvPr/>
        </p:nvSpPr>
        <p:spPr>
          <a:xfrm>
            <a:off x="5458178" y="3364086"/>
            <a:ext cx="2681111" cy="48824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BDD1B7-4D96-3175-B14D-B761EE76A98C}"/>
              </a:ext>
            </a:extLst>
          </p:cNvPr>
          <p:cNvSpPr txBox="1"/>
          <p:nvPr/>
        </p:nvSpPr>
        <p:spPr>
          <a:xfrm>
            <a:off x="8461024" y="984576"/>
            <a:ext cx="3143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“bad stick figure drawing"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54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3" grpId="0" animBg="1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42FBB-BED1-9FEA-F4E4-AEECF2DC5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Tips: Implementing attention `</a:t>
            </a:r>
            <a:r>
              <a:rPr lang="en-US" err="1"/>
              <a:t>einops</a:t>
            </a:r>
            <a:r>
              <a:rPr lang="en-US"/>
              <a:t>` lib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17D694-1AFE-7684-BB86-E91EF3040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9450"/>
            <a:ext cx="4747352" cy="4195763"/>
          </a:xfrm>
        </p:spPr>
        <p:txBody>
          <a:bodyPr/>
          <a:lstStyle/>
          <a:p>
            <a:r>
              <a:rPr lang="en-US"/>
              <a:t>`</a:t>
            </a:r>
            <a:r>
              <a:rPr lang="en-US" err="1"/>
              <a:t>einops.rearrange</a:t>
            </a:r>
            <a:r>
              <a:rPr lang="en-US"/>
              <a:t>` function </a:t>
            </a:r>
          </a:p>
          <a:p>
            <a:pPr lvl="1"/>
            <a:r>
              <a:rPr lang="en-US"/>
              <a:t>Shift order of axes </a:t>
            </a:r>
          </a:p>
          <a:p>
            <a:pPr lvl="1"/>
            <a:r>
              <a:rPr lang="en-US"/>
              <a:t>Split / combine dimension.</a:t>
            </a:r>
          </a:p>
          <a:p>
            <a:pPr lvl="1"/>
            <a:endParaRPr lang="en-US"/>
          </a:p>
          <a:p>
            <a:r>
              <a:rPr lang="en-US"/>
              <a:t>`</a:t>
            </a:r>
            <a:r>
              <a:rPr lang="en-US" err="1"/>
              <a:t>torch.einsum</a:t>
            </a:r>
            <a:r>
              <a:rPr lang="en-US"/>
              <a:t>` function</a:t>
            </a:r>
          </a:p>
          <a:p>
            <a:pPr lvl="1"/>
            <a:r>
              <a:rPr lang="en-US"/>
              <a:t>Multiply &amp; sum tensors along axes. </a:t>
            </a:r>
          </a:p>
        </p:txBody>
      </p:sp>
      <p:pic>
        <p:nvPicPr>
          <p:cNvPr id="7" name="177030658-66f0eb5d-e136-44d8-99c9-86ae298ead5b">
            <a:hlinkClick r:id="" action="ppaction://media"/>
            <a:extLst>
              <a:ext uri="{FF2B5EF4-FFF2-40B4-BE49-F238E27FC236}">
                <a16:creationId xmlns:a16="http://schemas.microsoft.com/office/drawing/2014/main" id="{C46FEA01-2B7D-1E9F-FB56-FD290752DD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73" end="79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9450" y="1949450"/>
            <a:ext cx="5594350" cy="419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7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C6BB4-86EC-D9A0-6D9E-639CF213D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210FD-E1B7-0261-3449-B65E33847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GitHub - cedrickchee/awesome-bert-nlp: A curated list of NLP resources  focused on BERT, attention mechanism, Transformer networks, and transfer  learning.">
            <a:extLst>
              <a:ext uri="{FF2B5EF4-FFF2-40B4-BE49-F238E27FC236}">
                <a16:creationId xmlns:a16="http://schemas.microsoft.com/office/drawing/2014/main" id="{0FD0CC1E-7C94-8000-4B6E-D4BA70E85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32" y="0"/>
            <a:ext cx="5837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6899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085C778-36CE-D0FB-B20E-BEE2C445B9F6}"/>
              </a:ext>
            </a:extLst>
          </p:cNvPr>
          <p:cNvGrpSpPr/>
          <p:nvPr/>
        </p:nvGrpSpPr>
        <p:grpSpPr>
          <a:xfrm>
            <a:off x="7325030" y="417871"/>
            <a:ext cx="4785885" cy="6140245"/>
            <a:chOff x="7325030" y="417871"/>
            <a:chExt cx="4785885" cy="614024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348DFDC-5103-63FB-054B-5D854E845F6A}"/>
                </a:ext>
              </a:extLst>
            </p:cNvPr>
            <p:cNvSpPr/>
            <p:nvPr/>
          </p:nvSpPr>
          <p:spPr>
            <a:xfrm>
              <a:off x="7325031" y="481782"/>
              <a:ext cx="2074607" cy="145517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95DD2F3-8E21-005D-33E9-55E3949869FE}"/>
                </a:ext>
              </a:extLst>
            </p:cNvPr>
            <p:cNvSpPr/>
            <p:nvPr/>
          </p:nvSpPr>
          <p:spPr>
            <a:xfrm>
              <a:off x="7325031" y="2015613"/>
              <a:ext cx="2074607" cy="145517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0731BE0-1A16-F202-0201-2773D38AE0DB}"/>
                </a:ext>
              </a:extLst>
            </p:cNvPr>
            <p:cNvSpPr/>
            <p:nvPr/>
          </p:nvSpPr>
          <p:spPr>
            <a:xfrm>
              <a:off x="7325030" y="3505201"/>
              <a:ext cx="2074607" cy="145517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4169796-4755-613C-D733-A8EB8A069958}"/>
                </a:ext>
              </a:extLst>
            </p:cNvPr>
            <p:cNvSpPr/>
            <p:nvPr/>
          </p:nvSpPr>
          <p:spPr>
            <a:xfrm>
              <a:off x="7354957" y="4994790"/>
              <a:ext cx="2074607" cy="5899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9983949-2F28-916C-CCB4-957CB2AD86D8}"/>
                </a:ext>
              </a:extLst>
            </p:cNvPr>
            <p:cNvSpPr/>
            <p:nvPr/>
          </p:nvSpPr>
          <p:spPr>
            <a:xfrm>
              <a:off x="9987116" y="417871"/>
              <a:ext cx="2074607" cy="99797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32B2AD4-19ED-231A-27C8-A9916665D8CC}"/>
                </a:ext>
              </a:extLst>
            </p:cNvPr>
            <p:cNvSpPr/>
            <p:nvPr/>
          </p:nvSpPr>
          <p:spPr>
            <a:xfrm>
              <a:off x="9987116" y="1437968"/>
              <a:ext cx="2074607" cy="176734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84D7026-A10B-75F4-003B-CEAC7D1B48F3}"/>
                </a:ext>
              </a:extLst>
            </p:cNvPr>
            <p:cNvSpPr/>
            <p:nvPr/>
          </p:nvSpPr>
          <p:spPr>
            <a:xfrm>
              <a:off x="10017042" y="3239731"/>
              <a:ext cx="2074607" cy="176734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3CAED91-178D-9B32-9C3B-13E2EA1D3883}"/>
                </a:ext>
              </a:extLst>
            </p:cNvPr>
            <p:cNvSpPr/>
            <p:nvPr/>
          </p:nvSpPr>
          <p:spPr>
            <a:xfrm>
              <a:off x="10036308" y="5007079"/>
              <a:ext cx="2074607" cy="1551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4C125-F9F1-F2DB-0BD8-38B9FE25A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219" y="0"/>
            <a:ext cx="2662085" cy="6858000"/>
          </a:xfrm>
        </p:spPr>
        <p:txBody>
          <a:bodyPr>
            <a:normAutofit/>
          </a:bodyPr>
          <a:lstStyle/>
          <a:p>
            <a:r>
              <a:rPr lang="en-US" sz="2500"/>
              <a:t>Down blocks</a:t>
            </a:r>
          </a:p>
          <a:p>
            <a:pPr marL="457200" lvl="1" indent="0">
              <a:buNone/>
            </a:pPr>
            <a:r>
              <a:rPr lang="en-US" sz="1400">
                <a:highlight>
                  <a:srgbClr val="800000"/>
                </a:highlight>
              </a:rPr>
              <a:t> </a:t>
            </a:r>
            <a:r>
              <a:rPr lang="en-US" sz="1400" err="1">
                <a:highlight>
                  <a:srgbClr val="800000"/>
                </a:highlight>
              </a:rPr>
              <a:t>ResBlock</a:t>
            </a:r>
            <a:endParaRPr lang="en-US" sz="1400">
              <a:highlight>
                <a:srgbClr val="800000"/>
              </a:highlight>
            </a:endParaRPr>
          </a:p>
          <a:p>
            <a:pPr marL="457200" lvl="1" indent="0">
              <a:buNone/>
            </a:pPr>
            <a:r>
              <a:rPr lang="en-US" sz="1400">
                <a:highlight>
                  <a:srgbClr val="363B97"/>
                </a:highlight>
              </a:rPr>
              <a:t> </a:t>
            </a:r>
            <a:r>
              <a:rPr lang="en-US" sz="1400" err="1">
                <a:highlight>
                  <a:srgbClr val="363B97"/>
                </a:highlight>
              </a:rPr>
              <a:t>SpatialTransformer</a:t>
            </a:r>
            <a:endParaRPr lang="en-US" sz="1400">
              <a:highlight>
                <a:srgbClr val="363B97"/>
              </a:highlight>
            </a:endParaRPr>
          </a:p>
          <a:p>
            <a:pPr marL="457200" lvl="1" indent="0">
              <a:buNone/>
            </a:pPr>
            <a:r>
              <a:rPr lang="en-US" sz="1400">
                <a:highlight>
                  <a:srgbClr val="800000"/>
                </a:highlight>
              </a:rPr>
              <a:t> </a:t>
            </a:r>
            <a:r>
              <a:rPr lang="en-US" sz="1400" err="1">
                <a:highlight>
                  <a:srgbClr val="800000"/>
                </a:highlight>
              </a:rPr>
              <a:t>ResBlock</a:t>
            </a:r>
            <a:endParaRPr lang="en-US" sz="1400">
              <a:highlight>
                <a:srgbClr val="800000"/>
              </a:highlight>
            </a:endParaRPr>
          </a:p>
          <a:p>
            <a:pPr marL="457200" lvl="1" indent="0">
              <a:buNone/>
            </a:pPr>
            <a:r>
              <a:rPr lang="en-US" sz="1400"/>
              <a:t> </a:t>
            </a:r>
            <a:r>
              <a:rPr lang="en-US" sz="1400" err="1">
                <a:highlight>
                  <a:srgbClr val="363B97"/>
                </a:highlight>
              </a:rPr>
              <a:t>SpatialTransformer</a:t>
            </a:r>
            <a:endParaRPr lang="en-US" sz="1400">
              <a:highlight>
                <a:srgbClr val="363B97"/>
              </a:highlight>
            </a:endParaRPr>
          </a:p>
          <a:p>
            <a:pPr marL="457200" lvl="1" indent="0">
              <a:buNone/>
            </a:pPr>
            <a:r>
              <a:rPr lang="en-US" sz="1400"/>
              <a:t> </a:t>
            </a:r>
            <a:r>
              <a:rPr lang="en-US" sz="1400" b="1" err="1">
                <a:highlight>
                  <a:srgbClr val="008000"/>
                </a:highlight>
              </a:rPr>
              <a:t>DownSample</a:t>
            </a:r>
            <a:endParaRPr lang="en-US" sz="1400" b="1">
              <a:highlight>
                <a:srgbClr val="008000"/>
              </a:highlight>
            </a:endParaRPr>
          </a:p>
          <a:p>
            <a:pPr marL="457200" lvl="1" indent="0">
              <a:buNone/>
            </a:pPr>
            <a:r>
              <a:rPr lang="en-US" sz="1400"/>
              <a:t> </a:t>
            </a:r>
            <a:r>
              <a:rPr lang="en-US" sz="1400" err="1">
                <a:highlight>
                  <a:srgbClr val="800000"/>
                </a:highlight>
              </a:rPr>
              <a:t>ResBlock</a:t>
            </a:r>
            <a:endParaRPr lang="en-US" sz="1400">
              <a:highlight>
                <a:srgbClr val="800000"/>
              </a:highlight>
            </a:endParaRPr>
          </a:p>
          <a:p>
            <a:pPr marL="457200" lvl="1" indent="0">
              <a:buNone/>
            </a:pPr>
            <a:r>
              <a:rPr lang="en-US" sz="1400"/>
              <a:t> </a:t>
            </a:r>
            <a:r>
              <a:rPr lang="en-US" sz="1400" err="1">
                <a:highlight>
                  <a:srgbClr val="363B97"/>
                </a:highlight>
              </a:rPr>
              <a:t>SpatialTransformer</a:t>
            </a:r>
            <a:endParaRPr lang="en-US" sz="1400">
              <a:highlight>
                <a:srgbClr val="363B97"/>
              </a:highlight>
            </a:endParaRPr>
          </a:p>
          <a:p>
            <a:pPr marL="457200" lvl="1" indent="0">
              <a:buNone/>
            </a:pPr>
            <a:r>
              <a:rPr lang="en-US" sz="1400"/>
              <a:t> </a:t>
            </a:r>
            <a:r>
              <a:rPr lang="en-US" sz="1400" err="1">
                <a:highlight>
                  <a:srgbClr val="800000"/>
                </a:highlight>
              </a:rPr>
              <a:t>ResBlock</a:t>
            </a:r>
            <a:endParaRPr lang="en-US" sz="1400">
              <a:highlight>
                <a:srgbClr val="800000"/>
              </a:highlight>
            </a:endParaRPr>
          </a:p>
          <a:p>
            <a:pPr marL="457200" lvl="1" indent="0">
              <a:buNone/>
            </a:pPr>
            <a:r>
              <a:rPr lang="en-US" sz="1400"/>
              <a:t> </a:t>
            </a:r>
            <a:r>
              <a:rPr lang="en-US" sz="1400" err="1">
                <a:highlight>
                  <a:srgbClr val="363B97"/>
                </a:highlight>
              </a:rPr>
              <a:t>SpatialTransformer</a:t>
            </a:r>
            <a:endParaRPr lang="en-US" sz="1400">
              <a:highlight>
                <a:srgbClr val="363B97"/>
              </a:highlight>
            </a:endParaRPr>
          </a:p>
          <a:p>
            <a:pPr marL="457200" lvl="1" indent="0">
              <a:buNone/>
            </a:pPr>
            <a:r>
              <a:rPr lang="en-US" sz="1400"/>
              <a:t> </a:t>
            </a:r>
            <a:r>
              <a:rPr lang="en-US" sz="1400" b="1" err="1">
                <a:highlight>
                  <a:srgbClr val="008000"/>
                </a:highlight>
              </a:rPr>
              <a:t>DownSample</a:t>
            </a:r>
            <a:endParaRPr lang="en-US" sz="1400" b="1">
              <a:highlight>
                <a:srgbClr val="008000"/>
              </a:highlight>
            </a:endParaRPr>
          </a:p>
          <a:p>
            <a:pPr marL="457200" lvl="1" indent="0">
              <a:buNone/>
            </a:pPr>
            <a:r>
              <a:rPr lang="en-US" sz="1400"/>
              <a:t> </a:t>
            </a:r>
            <a:r>
              <a:rPr lang="en-US" sz="1400" err="1">
                <a:highlight>
                  <a:srgbClr val="800000"/>
                </a:highlight>
              </a:rPr>
              <a:t>ResBlock</a:t>
            </a:r>
            <a:endParaRPr lang="en-US" sz="1400">
              <a:highlight>
                <a:srgbClr val="800000"/>
              </a:highlight>
            </a:endParaRPr>
          </a:p>
          <a:p>
            <a:pPr marL="457200" lvl="1" indent="0">
              <a:buNone/>
            </a:pPr>
            <a:r>
              <a:rPr lang="en-US" sz="1400"/>
              <a:t> </a:t>
            </a:r>
            <a:r>
              <a:rPr lang="en-US" sz="1400" err="1">
                <a:highlight>
                  <a:srgbClr val="363B97"/>
                </a:highlight>
              </a:rPr>
              <a:t>SpatialTransformer</a:t>
            </a:r>
            <a:endParaRPr lang="en-US" sz="1400">
              <a:highlight>
                <a:srgbClr val="363B97"/>
              </a:highlight>
            </a:endParaRPr>
          </a:p>
          <a:p>
            <a:pPr marL="457200" lvl="1" indent="0">
              <a:buNone/>
            </a:pPr>
            <a:r>
              <a:rPr lang="en-US" sz="1400"/>
              <a:t> </a:t>
            </a:r>
            <a:r>
              <a:rPr lang="en-US" sz="1400" err="1">
                <a:highlight>
                  <a:srgbClr val="800000"/>
                </a:highlight>
              </a:rPr>
              <a:t>ResBlock</a:t>
            </a:r>
            <a:endParaRPr lang="en-US" sz="1400">
              <a:highlight>
                <a:srgbClr val="800000"/>
              </a:highlight>
            </a:endParaRPr>
          </a:p>
          <a:p>
            <a:pPr marL="457200" lvl="1" indent="0">
              <a:buNone/>
            </a:pPr>
            <a:r>
              <a:rPr lang="en-US" sz="1400"/>
              <a:t> </a:t>
            </a:r>
            <a:r>
              <a:rPr lang="en-US" sz="1400" err="1">
                <a:highlight>
                  <a:srgbClr val="363B97"/>
                </a:highlight>
              </a:rPr>
              <a:t>SpatialTransformer</a:t>
            </a:r>
            <a:endParaRPr lang="en-US" sz="1400">
              <a:highlight>
                <a:srgbClr val="363B97"/>
              </a:highlight>
            </a:endParaRPr>
          </a:p>
          <a:p>
            <a:pPr marL="457200" lvl="1" indent="0">
              <a:buNone/>
            </a:pPr>
            <a:r>
              <a:rPr lang="en-US" sz="1400"/>
              <a:t> </a:t>
            </a:r>
            <a:r>
              <a:rPr lang="en-US" sz="1400" b="1" err="1">
                <a:highlight>
                  <a:srgbClr val="008000"/>
                </a:highlight>
              </a:rPr>
              <a:t>DownSample</a:t>
            </a:r>
            <a:endParaRPr lang="en-US" sz="1400" b="1">
              <a:highlight>
                <a:srgbClr val="008000"/>
              </a:highlight>
            </a:endParaRPr>
          </a:p>
          <a:p>
            <a:pPr marL="457200" lvl="1" indent="0">
              <a:buNone/>
            </a:pPr>
            <a:r>
              <a:rPr lang="en-US" sz="1400"/>
              <a:t> </a:t>
            </a:r>
            <a:r>
              <a:rPr lang="en-US" sz="1400" err="1">
                <a:highlight>
                  <a:srgbClr val="800000"/>
                </a:highlight>
              </a:rPr>
              <a:t>ResBlock</a:t>
            </a:r>
            <a:endParaRPr lang="en-US" sz="1400">
              <a:highlight>
                <a:srgbClr val="800000"/>
              </a:highlight>
            </a:endParaRPr>
          </a:p>
          <a:p>
            <a:pPr marL="457200" lvl="1" indent="0">
              <a:buNone/>
            </a:pPr>
            <a:r>
              <a:rPr lang="en-US" sz="1400"/>
              <a:t> </a:t>
            </a:r>
            <a:r>
              <a:rPr lang="en-US" sz="1400" err="1">
                <a:highlight>
                  <a:srgbClr val="800000"/>
                </a:highlight>
              </a:rPr>
              <a:t>ResBlock</a:t>
            </a:r>
            <a:endParaRPr lang="en-US" sz="1400">
              <a:highlight>
                <a:srgbClr val="800000"/>
              </a:highlight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A3E69C-398A-E1C5-846F-B0CCCA13B944}"/>
              </a:ext>
            </a:extLst>
          </p:cNvPr>
          <p:cNvSpPr txBox="1">
            <a:spLocks/>
          </p:cNvSpPr>
          <p:nvPr/>
        </p:nvSpPr>
        <p:spPr>
          <a:xfrm>
            <a:off x="9851124" y="0"/>
            <a:ext cx="2576852" cy="685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/>
              <a:t>Up blocks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err="1">
                <a:highlight>
                  <a:srgbClr val="800000"/>
                </a:highlight>
              </a:rPr>
              <a:t>ResBlock</a:t>
            </a:r>
            <a:endParaRPr lang="en-US" sz="2200">
              <a:highlight>
                <a:srgbClr val="800000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err="1">
                <a:highlight>
                  <a:srgbClr val="800000"/>
                </a:highlight>
              </a:rPr>
              <a:t>ResBlock</a:t>
            </a:r>
            <a:endParaRPr lang="en-US" sz="2200">
              <a:highlight>
                <a:srgbClr val="800000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err="1">
                <a:highlight>
                  <a:srgbClr val="800000"/>
                </a:highlight>
              </a:rPr>
              <a:t>ResBlock</a:t>
            </a:r>
            <a:endParaRPr lang="en-US" sz="2200">
              <a:highlight>
                <a:srgbClr val="800000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b="1" err="1">
                <a:highlight>
                  <a:srgbClr val="008000"/>
                </a:highlight>
              </a:rPr>
              <a:t>UpSample</a:t>
            </a:r>
            <a:endParaRPr lang="en-US" sz="2200" b="1">
              <a:highlight>
                <a:srgbClr val="008000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err="1">
                <a:highlight>
                  <a:srgbClr val="800000"/>
                </a:highlight>
              </a:rPr>
              <a:t>ResBlock</a:t>
            </a:r>
            <a:endParaRPr lang="en-US" sz="2200">
              <a:highlight>
                <a:srgbClr val="800000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err="1">
                <a:highlight>
                  <a:srgbClr val="363B97"/>
                </a:highlight>
              </a:rPr>
              <a:t>SpatialTransformer</a:t>
            </a:r>
            <a:endParaRPr lang="en-US" sz="2200">
              <a:highlight>
                <a:srgbClr val="363B97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err="1">
                <a:highlight>
                  <a:srgbClr val="800000"/>
                </a:highlight>
              </a:rPr>
              <a:t>ResBlock</a:t>
            </a:r>
            <a:endParaRPr lang="en-US" sz="2200">
              <a:highlight>
                <a:srgbClr val="800000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err="1">
                <a:highlight>
                  <a:srgbClr val="363B97"/>
                </a:highlight>
              </a:rPr>
              <a:t>SpatialTransformer</a:t>
            </a:r>
            <a:endParaRPr lang="en-US" sz="2200">
              <a:highlight>
                <a:srgbClr val="363B97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err="1">
                <a:highlight>
                  <a:srgbClr val="800000"/>
                </a:highlight>
              </a:rPr>
              <a:t>ResBlock</a:t>
            </a:r>
            <a:endParaRPr lang="en-US" sz="2200">
              <a:highlight>
                <a:srgbClr val="800000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err="1">
                <a:highlight>
                  <a:srgbClr val="363B97"/>
                </a:highlight>
              </a:rPr>
              <a:t>SpatialTransformer</a:t>
            </a:r>
            <a:endParaRPr lang="en-US" sz="2200">
              <a:highlight>
                <a:srgbClr val="363B97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b="1" err="1">
                <a:highlight>
                  <a:srgbClr val="008000"/>
                </a:highlight>
              </a:rPr>
              <a:t>UpSample</a:t>
            </a:r>
            <a:endParaRPr lang="en-US" sz="2200" b="1">
              <a:highlight>
                <a:srgbClr val="008000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err="1">
                <a:highlight>
                  <a:srgbClr val="800000"/>
                </a:highlight>
              </a:rPr>
              <a:t>ResBlock</a:t>
            </a:r>
            <a:endParaRPr lang="en-US" sz="2200">
              <a:highlight>
                <a:srgbClr val="800000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err="1">
                <a:highlight>
                  <a:srgbClr val="363B97"/>
                </a:highlight>
              </a:rPr>
              <a:t>SpatialTransformer</a:t>
            </a:r>
            <a:endParaRPr lang="en-US" sz="2200">
              <a:highlight>
                <a:srgbClr val="363B97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err="1">
                <a:highlight>
                  <a:srgbClr val="800000"/>
                </a:highlight>
              </a:rPr>
              <a:t>ResBlock</a:t>
            </a:r>
            <a:endParaRPr lang="en-US" sz="2200">
              <a:highlight>
                <a:srgbClr val="800000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err="1">
                <a:highlight>
                  <a:srgbClr val="363B97"/>
                </a:highlight>
              </a:rPr>
              <a:t>SpatialTransformer</a:t>
            </a:r>
            <a:endParaRPr lang="en-US" sz="2200">
              <a:highlight>
                <a:srgbClr val="363B97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err="1">
                <a:highlight>
                  <a:srgbClr val="800000"/>
                </a:highlight>
              </a:rPr>
              <a:t>ResBlock</a:t>
            </a:r>
            <a:endParaRPr lang="en-US" sz="2200">
              <a:highlight>
                <a:srgbClr val="800000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err="1">
                <a:highlight>
                  <a:srgbClr val="363B97"/>
                </a:highlight>
              </a:rPr>
              <a:t>SpatialTransformer</a:t>
            </a:r>
            <a:endParaRPr lang="en-US" sz="2200">
              <a:highlight>
                <a:srgbClr val="363B97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b="1" err="1">
                <a:highlight>
                  <a:srgbClr val="008000"/>
                </a:highlight>
              </a:rPr>
              <a:t>UpSample</a:t>
            </a:r>
            <a:endParaRPr lang="en-US" sz="2200" b="1">
              <a:highlight>
                <a:srgbClr val="008000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err="1">
                <a:highlight>
                  <a:srgbClr val="800000"/>
                </a:highlight>
              </a:rPr>
              <a:t>ResBlock</a:t>
            </a:r>
            <a:endParaRPr lang="en-US" sz="2200">
              <a:highlight>
                <a:srgbClr val="800000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err="1">
                <a:highlight>
                  <a:srgbClr val="363B97"/>
                </a:highlight>
              </a:rPr>
              <a:t>SpatialTransformer</a:t>
            </a:r>
            <a:endParaRPr lang="en-US" sz="2200">
              <a:highlight>
                <a:srgbClr val="363B97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err="1">
                <a:highlight>
                  <a:srgbClr val="800000"/>
                </a:highlight>
              </a:rPr>
              <a:t>ResBlock</a:t>
            </a:r>
            <a:endParaRPr lang="en-US" sz="2200">
              <a:highlight>
                <a:srgbClr val="800000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err="1">
                <a:highlight>
                  <a:srgbClr val="363B97"/>
                </a:highlight>
              </a:rPr>
              <a:t>SpatialTransformer</a:t>
            </a:r>
            <a:endParaRPr lang="en-US" sz="2200">
              <a:highlight>
                <a:srgbClr val="363B97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err="1">
                <a:highlight>
                  <a:srgbClr val="800000"/>
                </a:highlight>
              </a:rPr>
              <a:t>ResBlock</a:t>
            </a:r>
            <a:endParaRPr lang="en-US" sz="2200">
              <a:highlight>
                <a:srgbClr val="800000"/>
              </a:highlight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err="1">
                <a:highlight>
                  <a:srgbClr val="363B97"/>
                </a:highlight>
              </a:rPr>
              <a:t>SpatialTransformer</a:t>
            </a:r>
            <a:endParaRPr lang="en-US" sz="2200">
              <a:highlight>
                <a:srgbClr val="363B97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3AEF7D-CB2E-06BC-7551-04DE1E2DD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39" y="0"/>
            <a:ext cx="5749413" cy="2015613"/>
          </a:xfrm>
        </p:spPr>
        <p:txBody>
          <a:bodyPr>
            <a:normAutofit fontScale="90000"/>
          </a:bodyPr>
          <a:lstStyle/>
          <a:p>
            <a:r>
              <a:rPr lang="en-US" err="1"/>
              <a:t>UNet</a:t>
            </a:r>
            <a:r>
              <a:rPr lang="en-US"/>
              <a:t> = Giant Sandwich of </a:t>
            </a:r>
            <a:br>
              <a:rPr lang="en-US"/>
            </a:br>
            <a:r>
              <a:rPr lang="en-US"/>
              <a:t>Spatial transformer + </a:t>
            </a:r>
            <a:r>
              <a:rPr lang="en-US" err="1"/>
              <a:t>ResBlock</a:t>
            </a:r>
            <a:r>
              <a:rPr lang="en-US"/>
              <a:t> (Conv layer)</a:t>
            </a:r>
          </a:p>
        </p:txBody>
      </p:sp>
    </p:spTree>
    <p:extLst>
      <p:ext uri="{BB962C8B-B14F-4D97-AF65-F5344CB8AC3E}">
        <p14:creationId xmlns:p14="http://schemas.microsoft.com/office/powerpoint/2010/main" val="15761144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D62FFD0-12BC-2551-EE26-0EA9BAC91560}"/>
              </a:ext>
            </a:extLst>
          </p:cNvPr>
          <p:cNvCxnSpPr>
            <a:cxnSpLocks/>
          </p:cNvCxnSpPr>
          <p:nvPr/>
        </p:nvCxnSpPr>
        <p:spPr>
          <a:xfrm>
            <a:off x="3306244" y="3269857"/>
            <a:ext cx="7143060" cy="85936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34F7D73-B64D-303A-673A-38A27783F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97308" cy="1325563"/>
          </a:xfrm>
        </p:spPr>
        <p:txBody>
          <a:bodyPr>
            <a:normAutofit fontScale="90000"/>
          </a:bodyPr>
          <a:lstStyle/>
          <a:p>
            <a:r>
              <a:rPr lang="en-US"/>
              <a:t>Spatial transformer + </a:t>
            </a:r>
            <a:r>
              <a:rPr lang="en-US" err="1"/>
              <a:t>ResBlock</a:t>
            </a:r>
            <a:r>
              <a:rPr lang="en-US"/>
              <a:t> (Conv layer)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7539B-7DDF-3FB2-D9B7-4AD857E66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29957"/>
            <a:ext cx="10515600" cy="1046200"/>
          </a:xfrm>
        </p:spPr>
        <p:txBody>
          <a:bodyPr>
            <a:normAutofit fontScale="92500" lnSpcReduction="10000"/>
          </a:bodyPr>
          <a:lstStyle/>
          <a:p>
            <a:r>
              <a:rPr lang="en-US" sz="2800"/>
              <a:t>Alternating Time and Word Modulation</a:t>
            </a:r>
          </a:p>
          <a:p>
            <a:r>
              <a:rPr lang="en-US" sz="2800"/>
              <a:t>Alternating Local and Nonlocal operation</a:t>
            </a:r>
            <a:endParaRPr lang="en-US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08559716-ADEF-C00E-00B5-500D6788DEBD}"/>
              </a:ext>
            </a:extLst>
          </p:cNvPr>
          <p:cNvSpPr/>
          <p:nvPr/>
        </p:nvSpPr>
        <p:spPr>
          <a:xfrm>
            <a:off x="3442577" y="2727831"/>
            <a:ext cx="1608463" cy="1189822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Resblock</a:t>
            </a:r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5C5994AA-A2F7-73E7-8ACC-15CBDC621579}"/>
              </a:ext>
            </a:extLst>
          </p:cNvPr>
          <p:cNvSpPr/>
          <p:nvPr/>
        </p:nvSpPr>
        <p:spPr>
          <a:xfrm>
            <a:off x="5051040" y="2727831"/>
            <a:ext cx="1707614" cy="118982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Spatial Transformer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67C459E8-AEBD-B4F8-94BD-E4C9C3575732}"/>
              </a:ext>
            </a:extLst>
          </p:cNvPr>
          <p:cNvSpPr/>
          <p:nvPr/>
        </p:nvSpPr>
        <p:spPr>
          <a:xfrm>
            <a:off x="6684749" y="2727831"/>
            <a:ext cx="1608463" cy="1189822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Resblock</a:t>
            </a:r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CB50E450-6346-AB2E-56E7-D4A8FA71E722}"/>
              </a:ext>
            </a:extLst>
          </p:cNvPr>
          <p:cNvSpPr/>
          <p:nvPr/>
        </p:nvSpPr>
        <p:spPr>
          <a:xfrm>
            <a:off x="8256260" y="2727831"/>
            <a:ext cx="1707614" cy="1189822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Spatial Transformer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21219D-58DD-C2A1-B059-6BDAF62F4EA9}"/>
                  </a:ext>
                </a:extLst>
              </p:cNvPr>
              <p:cNvSpPr txBox="1"/>
              <p:nvPr/>
            </p:nvSpPr>
            <p:spPr>
              <a:xfrm>
                <a:off x="508648" y="2967437"/>
                <a:ext cx="12376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1">
                    <a:solidFill>
                      <a:schemeClr val="bg1"/>
                    </a:solidFill>
                  </a:rPr>
                  <a:t>Latent tensor</a:t>
                </a:r>
              </a:p>
              <a:p>
                <a:pPr algn="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𝟔𝟒</m:t>
                        </m:r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𝟔𝟒</m:t>
                        </m:r>
                      </m:e>
                    </m:d>
                  </m:oMath>
                </a14:m>
                <a:r>
                  <a:rPr lang="en-US" b="1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21219D-58DD-C2A1-B059-6BDAF62F4E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48" y="2967437"/>
                <a:ext cx="1237675" cy="923330"/>
              </a:xfrm>
              <a:prstGeom prst="rect">
                <a:avLst/>
              </a:prstGeom>
              <a:blipFill>
                <a:blip r:embed="rId2"/>
                <a:stretch>
                  <a:fillRect t="-3974" r="-7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6BEBEC-1E9E-BFE4-36F6-8F28224ECC47}"/>
                  </a:ext>
                </a:extLst>
              </p:cNvPr>
              <p:cNvSpPr txBox="1"/>
              <p:nvPr/>
            </p:nvSpPr>
            <p:spPr>
              <a:xfrm>
                <a:off x="211422" y="1691323"/>
                <a:ext cx="151734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1">
                    <a:solidFill>
                      <a:schemeClr val="bg1"/>
                    </a:solidFill>
                  </a:rPr>
                  <a:t>Time embedding</a:t>
                </a:r>
              </a:p>
              <a:p>
                <a:pPr algn="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𝟏𝟐𝟖𝟎</m:t>
                        </m:r>
                      </m:e>
                    </m:d>
                  </m:oMath>
                </a14:m>
                <a:r>
                  <a:rPr lang="en-US" b="1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6BEBEC-1E9E-BFE4-36F6-8F28224EC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22" y="1691323"/>
                <a:ext cx="1517344" cy="923330"/>
              </a:xfrm>
              <a:prstGeom prst="rect">
                <a:avLst/>
              </a:prstGeom>
              <a:blipFill>
                <a:blip r:embed="rId3"/>
                <a:stretch>
                  <a:fillRect t="-3289" r="-6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C9A88C-382A-603A-AA8C-12C678A2BF8D}"/>
                  </a:ext>
                </a:extLst>
              </p:cNvPr>
              <p:cNvSpPr txBox="1"/>
              <p:nvPr/>
            </p:nvSpPr>
            <p:spPr>
              <a:xfrm>
                <a:off x="342419" y="4353843"/>
                <a:ext cx="1255349" cy="968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1">
                    <a:solidFill>
                      <a:schemeClr val="bg1"/>
                    </a:solidFill>
                  </a:rPr>
                  <a:t>Word Vectors</a:t>
                </a: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𝒔𝒆𝒒</m:t>
                              </m:r>
                            </m:sub>
                          </m:sSub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𝟕𝟖𝟒</m:t>
                          </m:r>
                        </m:e>
                      </m:d>
                    </m:oMath>
                  </m:oMathPara>
                </a14:m>
                <a:endParaRPr lang="en-US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C9A88C-382A-603A-AA8C-12C678A2B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419" y="4353843"/>
                <a:ext cx="1255349" cy="968086"/>
              </a:xfrm>
              <a:prstGeom prst="rect">
                <a:avLst/>
              </a:prstGeom>
              <a:blipFill>
                <a:blip r:embed="rId4"/>
                <a:stretch>
                  <a:fillRect t="-3145" r="-7282" b="-1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A4A0AD38-4BCA-4188-75AA-E1721718407A}"/>
              </a:ext>
            </a:extLst>
          </p:cNvPr>
          <p:cNvSpPr/>
          <p:nvPr/>
        </p:nvSpPr>
        <p:spPr>
          <a:xfrm>
            <a:off x="1925233" y="1883780"/>
            <a:ext cx="1517344" cy="2230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C1989103-8EC1-93D5-4901-FCE893BD96D4}"/>
              </a:ext>
            </a:extLst>
          </p:cNvPr>
          <p:cNvSpPr/>
          <p:nvPr/>
        </p:nvSpPr>
        <p:spPr>
          <a:xfrm>
            <a:off x="2006254" y="3077617"/>
            <a:ext cx="950893" cy="53615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FCE5AD-A527-0090-25A8-23870D1A9B61}"/>
              </a:ext>
            </a:extLst>
          </p:cNvPr>
          <p:cNvGrpSpPr/>
          <p:nvPr/>
        </p:nvGrpSpPr>
        <p:grpSpPr>
          <a:xfrm>
            <a:off x="3500876" y="1993235"/>
            <a:ext cx="7065484" cy="621418"/>
            <a:chOff x="3510709" y="2198645"/>
            <a:chExt cx="7065484" cy="621418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FD5CBCF-EC14-51B6-7FB1-BCB7CA61ACC3}"/>
                </a:ext>
              </a:extLst>
            </p:cNvPr>
            <p:cNvCxnSpPr>
              <a:cxnSpLocks/>
            </p:cNvCxnSpPr>
            <p:nvPr/>
          </p:nvCxnSpPr>
          <p:spPr>
            <a:xfrm>
              <a:off x="4340646" y="2198645"/>
              <a:ext cx="0" cy="621418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9F8FD9F-9F15-B3C2-617E-5BFAA31E9526}"/>
                </a:ext>
              </a:extLst>
            </p:cNvPr>
            <p:cNvCxnSpPr>
              <a:cxnSpLocks/>
            </p:cNvCxnSpPr>
            <p:nvPr/>
          </p:nvCxnSpPr>
          <p:spPr>
            <a:xfrm>
              <a:off x="7599802" y="2198645"/>
              <a:ext cx="0" cy="621418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89BB4B9-77D3-42B2-1862-3DFCD5570CD5}"/>
                </a:ext>
              </a:extLst>
            </p:cNvPr>
            <p:cNvCxnSpPr>
              <a:cxnSpLocks/>
            </p:cNvCxnSpPr>
            <p:nvPr/>
          </p:nvCxnSpPr>
          <p:spPr>
            <a:xfrm>
              <a:off x="3510709" y="2198645"/>
              <a:ext cx="7065484" cy="0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6EE9CFE-D930-74B2-6EF9-8BE0DFEE4DDD}"/>
              </a:ext>
            </a:extLst>
          </p:cNvPr>
          <p:cNvGrpSpPr/>
          <p:nvPr/>
        </p:nvGrpSpPr>
        <p:grpSpPr>
          <a:xfrm flipV="1">
            <a:off x="3084529" y="4000210"/>
            <a:ext cx="7481831" cy="854537"/>
            <a:chOff x="1630955" y="2198645"/>
            <a:chExt cx="7481831" cy="621418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BB70C3F-FA5D-7F1C-E984-6C1AC641D447}"/>
                </a:ext>
              </a:extLst>
            </p:cNvPr>
            <p:cNvCxnSpPr>
              <a:cxnSpLocks/>
            </p:cNvCxnSpPr>
            <p:nvPr/>
          </p:nvCxnSpPr>
          <p:spPr>
            <a:xfrm>
              <a:off x="4340646" y="2198645"/>
              <a:ext cx="0" cy="621418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624A9CE-F547-836A-7961-E5C60B2516AD}"/>
                </a:ext>
              </a:extLst>
            </p:cNvPr>
            <p:cNvCxnSpPr>
              <a:cxnSpLocks/>
            </p:cNvCxnSpPr>
            <p:nvPr/>
          </p:nvCxnSpPr>
          <p:spPr>
            <a:xfrm>
              <a:off x="7599802" y="2198645"/>
              <a:ext cx="0" cy="621418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7368152-94A0-A2F0-4193-B1D56D80DAE8}"/>
                </a:ext>
              </a:extLst>
            </p:cNvPr>
            <p:cNvCxnSpPr>
              <a:cxnSpLocks/>
            </p:cNvCxnSpPr>
            <p:nvPr/>
          </p:nvCxnSpPr>
          <p:spPr>
            <a:xfrm>
              <a:off x="1630955" y="2198645"/>
              <a:ext cx="7481831" cy="19442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F02D2B-626F-A334-D27C-C37AA780EA82}"/>
              </a:ext>
            </a:extLst>
          </p:cNvPr>
          <p:cNvGrpSpPr/>
          <p:nvPr/>
        </p:nvGrpSpPr>
        <p:grpSpPr>
          <a:xfrm>
            <a:off x="1918120" y="4504846"/>
            <a:ext cx="1039027" cy="646330"/>
            <a:chOff x="1927953" y="4710256"/>
            <a:chExt cx="1039027" cy="64633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15FD335-EE63-4220-968A-AE4EBF2F38AA}"/>
                </a:ext>
              </a:extLst>
            </p:cNvPr>
            <p:cNvSpPr/>
            <p:nvPr/>
          </p:nvSpPr>
          <p:spPr>
            <a:xfrm>
              <a:off x="1927953" y="4710256"/>
              <a:ext cx="176268" cy="64633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FB501C0-1CE2-7AA4-F222-F991740514F9}"/>
                </a:ext>
              </a:extLst>
            </p:cNvPr>
            <p:cNvSpPr/>
            <p:nvPr/>
          </p:nvSpPr>
          <p:spPr>
            <a:xfrm>
              <a:off x="2099690" y="4710256"/>
              <a:ext cx="176268" cy="64633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5665368-207F-5B84-EA2E-74BDFF1D9084}"/>
                </a:ext>
              </a:extLst>
            </p:cNvPr>
            <p:cNvSpPr/>
            <p:nvPr/>
          </p:nvSpPr>
          <p:spPr>
            <a:xfrm>
              <a:off x="2275958" y="4710256"/>
              <a:ext cx="176268" cy="64633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B385032-00BF-334A-3CE6-6B691ED36E8F}"/>
                </a:ext>
              </a:extLst>
            </p:cNvPr>
            <p:cNvSpPr/>
            <p:nvPr/>
          </p:nvSpPr>
          <p:spPr>
            <a:xfrm>
              <a:off x="2447695" y="4710256"/>
              <a:ext cx="176268" cy="64633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C75D44A-45A4-983E-AF03-2EE7508A3F80}"/>
                </a:ext>
              </a:extLst>
            </p:cNvPr>
            <p:cNvSpPr/>
            <p:nvPr/>
          </p:nvSpPr>
          <p:spPr>
            <a:xfrm>
              <a:off x="2618975" y="4710256"/>
              <a:ext cx="176268" cy="64633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0F2DC51-EBB3-F465-FF0F-7B36134895E3}"/>
                </a:ext>
              </a:extLst>
            </p:cNvPr>
            <p:cNvSpPr/>
            <p:nvPr/>
          </p:nvSpPr>
          <p:spPr>
            <a:xfrm>
              <a:off x="2790712" y="4710256"/>
              <a:ext cx="176268" cy="64633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406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D782DB-8923-F00D-F652-ED636BBC3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in Latent Space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636382-6331-5D2C-326E-7E0C28366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Adding in </a:t>
            </a:r>
            <a:r>
              <a:rPr lang="en-US" err="1"/>
              <a:t>AutoEncoder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FBFBD9-1FCC-CAAD-B5ED-B75FC65A4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 b="5434"/>
          <a:stretch/>
        </p:blipFill>
        <p:spPr>
          <a:xfrm>
            <a:off x="9120815" y="3315920"/>
            <a:ext cx="1047643" cy="1610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F1DFB9-76A3-4203-B945-D3FCE66BB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5142" y="3329414"/>
            <a:ext cx="955975" cy="16107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97D36F-4522-38E9-251D-2830EAC32DE7}"/>
              </a:ext>
            </a:extLst>
          </p:cNvPr>
          <p:cNvSpPr txBox="1"/>
          <p:nvPr/>
        </p:nvSpPr>
        <p:spPr>
          <a:xfrm>
            <a:off x="3966072" y="6236677"/>
            <a:ext cx="8595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Rombach</a:t>
            </a:r>
            <a:r>
              <a:rPr lang="en-US" sz="18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R., </a:t>
            </a:r>
            <a:r>
              <a:rPr lang="en-US" sz="1800" b="0" i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Blattmann</a:t>
            </a:r>
            <a:r>
              <a:rPr lang="en-US" sz="18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A., Lorenz, D., </a:t>
            </a:r>
            <a:r>
              <a:rPr lang="en-US" sz="1800" b="0" i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Esser</a:t>
            </a:r>
            <a:r>
              <a:rPr lang="en-US" sz="18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P., &amp; </a:t>
            </a:r>
            <a:r>
              <a:rPr lang="en-US" sz="1800" b="0" i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Ommer</a:t>
            </a:r>
            <a:r>
              <a:rPr lang="en-US" sz="18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B. (2022). High-resolution image synthesis with latent diffusion models, </a:t>
            </a:r>
            <a:r>
              <a:rPr lang="en-US" sz="1800" b="0" i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CVPR</a:t>
            </a:r>
          </a:p>
        </p:txBody>
      </p:sp>
    </p:spTree>
    <p:extLst>
      <p:ext uri="{BB962C8B-B14F-4D97-AF65-F5344CB8AC3E}">
        <p14:creationId xmlns:p14="http://schemas.microsoft.com/office/powerpoint/2010/main" val="42663497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82D44-66E1-20F1-5015-6C414101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in latent space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36FA1D-181C-22A6-9E58-5D12E04307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49450"/>
                <a:ext cx="6070582" cy="4542790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/>
                  <a:t>Motivation:</a:t>
                </a:r>
              </a:p>
              <a:p>
                <a:pPr lvl="1"/>
                <a:r>
                  <a:rPr lang="en-US"/>
                  <a:t>Natural images are high dimensional</a:t>
                </a:r>
              </a:p>
              <a:p>
                <a:pPr lvl="1"/>
                <a:r>
                  <a:rPr lang="en-US"/>
                  <a:t>but have many redundant details that could be compressed / statistically filled out</a:t>
                </a:r>
              </a:p>
              <a:p>
                <a:endParaRPr lang="en-US"/>
              </a:p>
              <a:p>
                <a:r>
                  <a:rPr lang="en-US"/>
                  <a:t>Division of labor</a:t>
                </a:r>
              </a:p>
              <a:p>
                <a:pPr lvl="1"/>
                <a:r>
                  <a:rPr lang="en-US"/>
                  <a:t>Diffusion model -&gt; Generate low resolution sketch</a:t>
                </a:r>
              </a:p>
              <a:p>
                <a:pPr lvl="1"/>
                <a:r>
                  <a:rPr lang="en-US" err="1"/>
                  <a:t>AutoEncoder</a:t>
                </a:r>
                <a:r>
                  <a:rPr lang="en-US"/>
                  <a:t> -&gt; Fill out high resolution details</a:t>
                </a:r>
              </a:p>
              <a:p>
                <a:endParaRPr lang="en-US"/>
              </a:p>
              <a:p>
                <a:r>
                  <a:rPr lang="en-US"/>
                  <a:t>Train a VAE model to compress images into latent space.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/>
              </a:p>
              <a:p>
                <a:r>
                  <a:rPr lang="en-US"/>
                  <a:t>Train diffusion models in latent space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/>
                  <a:t>. 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36FA1D-181C-22A6-9E58-5D12E04307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49450"/>
                <a:ext cx="6070582" cy="4542790"/>
              </a:xfrm>
              <a:blipFill>
                <a:blip r:embed="rId2"/>
                <a:stretch>
                  <a:fillRect l="-905" t="-1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6565BBB-9EF8-FEDA-4E90-4A9466FDB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1145" y="1359836"/>
            <a:ext cx="528345" cy="52148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BF27A8A-257C-5407-B1CB-4832D05F1343}"/>
              </a:ext>
            </a:extLst>
          </p:cNvPr>
          <p:cNvGrpSpPr/>
          <p:nvPr/>
        </p:nvGrpSpPr>
        <p:grpSpPr>
          <a:xfrm>
            <a:off x="8380144" y="1362590"/>
            <a:ext cx="3308523" cy="2435742"/>
            <a:chOff x="8516197" y="1831510"/>
            <a:chExt cx="3308523" cy="24357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DADA7B-CB77-4584-0984-F76E0AE7CB1E}"/>
                </a:ext>
              </a:extLst>
            </p:cNvPr>
            <p:cNvSpPr txBox="1"/>
            <p:nvPr/>
          </p:nvSpPr>
          <p:spPr>
            <a:xfrm>
              <a:off x="8603246" y="1831510"/>
              <a:ext cx="8111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32 pix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99802EF-4260-E03A-DD2D-3C47E29D4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1590" y="2831719"/>
              <a:ext cx="474419" cy="474419"/>
            </a:xfrm>
            <a:prstGeom prst="rect">
              <a:avLst/>
            </a:prstGeom>
          </p:spPr>
        </p:pic>
        <p:pic>
          <p:nvPicPr>
            <p:cNvPr id="12" name="Picture 11" descr="A picture containing clothing, person, hairpiece, hair&#10;&#10;Description automatically generated">
              <a:extLst>
                <a:ext uri="{FF2B5EF4-FFF2-40B4-BE49-F238E27FC236}">
                  <a16:creationId xmlns:a16="http://schemas.microsoft.com/office/drawing/2014/main" id="{6C7B10EE-673A-FE1F-DF69-4843759A2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8569" y="2221204"/>
              <a:ext cx="1650866" cy="16954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875C41-6DA7-8A9D-5CFD-6A93CEB5BDA6}"/>
                </a:ext>
              </a:extLst>
            </p:cNvPr>
            <p:cNvSpPr txBox="1"/>
            <p:nvPr/>
          </p:nvSpPr>
          <p:spPr>
            <a:xfrm>
              <a:off x="10542691" y="1842616"/>
              <a:ext cx="1036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180 pix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36E7424-33C4-6710-F01E-55F66118C107}"/>
                    </a:ext>
                  </a:extLst>
                </p:cNvPr>
                <p:cNvSpPr txBox="1"/>
                <p:nvPr/>
              </p:nvSpPr>
              <p:spPr>
                <a:xfrm>
                  <a:off x="10260325" y="3897920"/>
                  <a:ext cx="15643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=97200</m:t>
                        </m:r>
                      </m:oMath>
                    </m:oMathPara>
                  </a14:m>
                  <a:endParaRPr lang="en-US" sz="1800">
                    <a:solidFill>
                      <a:schemeClr val="bg1"/>
                    </a:solidFill>
                    <a:effectLst/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36E7424-33C4-6710-F01E-55F66118C1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0325" y="3897920"/>
                  <a:ext cx="1564395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34ECA80-9465-85EE-1570-1F6C163C5A90}"/>
                    </a:ext>
                  </a:extLst>
                </p:cNvPr>
                <p:cNvSpPr txBox="1"/>
                <p:nvPr/>
              </p:nvSpPr>
              <p:spPr>
                <a:xfrm>
                  <a:off x="8516197" y="3897920"/>
                  <a:ext cx="116871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2352</m:t>
                        </m:r>
                      </m:oMath>
                    </m:oMathPara>
                  </a14:m>
                  <a:endParaRPr lang="en-US" sz="1800">
                    <a:solidFill>
                      <a:schemeClr val="bg1"/>
                    </a:solidFill>
                    <a:effectLst/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34ECA80-9465-85EE-1570-1F6C163C5A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6197" y="3897920"/>
                  <a:ext cx="1168715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C56DE64-4D09-9871-3026-30A05DF8B9C8}"/>
              </a:ext>
            </a:extLst>
          </p:cNvPr>
          <p:cNvSpPr txBox="1"/>
          <p:nvPr/>
        </p:nvSpPr>
        <p:spPr>
          <a:xfrm>
            <a:off x="8200102" y="1033472"/>
            <a:ext cx="1543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>
                <a:solidFill>
                  <a:schemeClr val="bg1"/>
                </a:solidFill>
              </a:rPr>
              <a:t>DownSampling</a:t>
            </a:r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E0A6A1-B947-F86C-DB1E-A672DCC8EAA6}"/>
              </a:ext>
            </a:extLst>
          </p:cNvPr>
          <p:cNvGrpSpPr/>
          <p:nvPr/>
        </p:nvGrpSpPr>
        <p:grpSpPr>
          <a:xfrm>
            <a:off x="6736602" y="4190146"/>
            <a:ext cx="1908793" cy="2402880"/>
            <a:chOff x="6736602" y="4190146"/>
            <a:chExt cx="1908793" cy="2402880"/>
          </a:xfrm>
        </p:grpSpPr>
        <p:pic>
          <p:nvPicPr>
            <p:cNvPr id="23" name="Picture 22" descr="A picture containing grass, skirt, colorful&#10;&#10;Description automatically generated">
              <a:extLst>
                <a:ext uri="{FF2B5EF4-FFF2-40B4-BE49-F238E27FC236}">
                  <a16:creationId xmlns:a16="http://schemas.microsoft.com/office/drawing/2014/main" id="{319F4642-E44C-B1F5-6B55-0FEA3FAE5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6602" y="4190146"/>
              <a:ext cx="1908793" cy="19087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C347D99-4817-0B63-E6C4-FD7559EDDCAC}"/>
                    </a:ext>
                  </a:extLst>
                </p:cNvPr>
                <p:cNvSpPr txBox="1"/>
                <p:nvPr/>
              </p:nvSpPr>
              <p:spPr>
                <a:xfrm>
                  <a:off x="6964058" y="6039028"/>
                  <a:ext cx="1565848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800" b="0" i="1">
                    <a:solidFill>
                      <a:schemeClr val="bg1"/>
                    </a:solidFill>
                    <a:effectLst/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[3,512,512]</m:t>
                        </m:r>
                      </m:oMath>
                    </m:oMathPara>
                  </a14:m>
                  <a:endParaRPr lang="en-US" sz="1200">
                    <a:solidFill>
                      <a:schemeClr val="bg1"/>
                    </a:solidFill>
                    <a:effectLst/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C347D99-4817-0B63-E6C4-FD7559EDDC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4058" y="6039028"/>
                  <a:ext cx="1565848" cy="553998"/>
                </a:xfrm>
                <a:prstGeom prst="rect">
                  <a:avLst/>
                </a:prstGeom>
                <a:blipFill>
                  <a:blip r:embed="rId9"/>
                  <a:stretch>
                    <a:fillRect b="-32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F14C7EC-297D-A0EC-0EBF-CF6E86056551}"/>
              </a:ext>
            </a:extLst>
          </p:cNvPr>
          <p:cNvGrpSpPr/>
          <p:nvPr/>
        </p:nvGrpSpPr>
        <p:grpSpPr>
          <a:xfrm>
            <a:off x="8712855" y="4822656"/>
            <a:ext cx="1580911" cy="1390857"/>
            <a:chOff x="8712855" y="4822656"/>
            <a:chExt cx="1580911" cy="1390857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277385F-9894-E547-99E5-72B34D05B286}"/>
                </a:ext>
              </a:extLst>
            </p:cNvPr>
            <p:cNvCxnSpPr/>
            <p:nvPr/>
          </p:nvCxnSpPr>
          <p:spPr>
            <a:xfrm>
              <a:off x="8712855" y="5241085"/>
              <a:ext cx="306367" cy="0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C663C24C-6165-9AE8-8265-2F6214AFD907}"/>
                </a:ext>
              </a:extLst>
            </p:cNvPr>
            <p:cNvSpPr/>
            <p:nvPr/>
          </p:nvSpPr>
          <p:spPr>
            <a:xfrm>
              <a:off x="9008685" y="4822656"/>
              <a:ext cx="921497" cy="910451"/>
            </a:xfrm>
            <a:prstGeom prst="cube">
              <a:avLst>
                <a:gd name="adj" fmla="val 869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3DB598C-86C0-05C2-9E63-ED4EA483FCEA}"/>
                    </a:ext>
                  </a:extLst>
                </p:cNvPr>
                <p:cNvSpPr txBox="1"/>
                <p:nvPr/>
              </p:nvSpPr>
              <p:spPr>
                <a:xfrm>
                  <a:off x="8781499" y="5659515"/>
                  <a:ext cx="13013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sz="1800" b="0" i="1">
                    <a:solidFill>
                      <a:schemeClr val="bg1"/>
                    </a:solidFill>
                    <a:effectLst/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[4,512/</m:t>
                        </m:r>
                        <m:r>
                          <a:rPr lang="en-US" sz="1200" b="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,512/</m:t>
                        </m:r>
                        <m:r>
                          <a:rPr lang="en-US" sz="1200" b="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200">
                    <a:solidFill>
                      <a:schemeClr val="bg1"/>
                    </a:solidFill>
                    <a:effectLst/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3DB598C-86C0-05C2-9E63-ED4EA483FC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1499" y="5659515"/>
                  <a:ext cx="1301389" cy="553998"/>
                </a:xfrm>
                <a:prstGeom prst="rect">
                  <a:avLst/>
                </a:prstGeom>
                <a:blipFill>
                  <a:blip r:embed="rId10"/>
                  <a:stretch>
                    <a:fillRect b="-32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9ACFDC2-6D2F-5D99-6E18-6906779E584F}"/>
                </a:ext>
              </a:extLst>
            </p:cNvPr>
            <p:cNvCxnSpPr>
              <a:cxnSpLocks/>
            </p:cNvCxnSpPr>
            <p:nvPr/>
          </p:nvCxnSpPr>
          <p:spPr>
            <a:xfrm>
              <a:off x="9919644" y="5241085"/>
              <a:ext cx="374122" cy="0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E04850-1D50-76FB-4120-FA3083735750}"/>
              </a:ext>
            </a:extLst>
          </p:cNvPr>
          <p:cNvGrpSpPr/>
          <p:nvPr/>
        </p:nvGrpSpPr>
        <p:grpSpPr>
          <a:xfrm>
            <a:off x="10293766" y="4180837"/>
            <a:ext cx="1898234" cy="2412189"/>
            <a:chOff x="10293766" y="4180837"/>
            <a:chExt cx="1898234" cy="2412189"/>
          </a:xfrm>
        </p:grpSpPr>
        <p:pic>
          <p:nvPicPr>
            <p:cNvPr id="31" name="Picture 30" descr="A picture containing grass, skirt, colorful&#10;&#10;Description automatically generated">
              <a:extLst>
                <a:ext uri="{FF2B5EF4-FFF2-40B4-BE49-F238E27FC236}">
                  <a16:creationId xmlns:a16="http://schemas.microsoft.com/office/drawing/2014/main" id="{7390D160-39BC-2BB5-E52E-8DDC234E5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3766" y="4180837"/>
              <a:ext cx="1898234" cy="189823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8C98285-2C04-102D-0956-CEB3B5FCF019}"/>
                    </a:ext>
                  </a:extLst>
                </p:cNvPr>
                <p:cNvSpPr txBox="1"/>
                <p:nvPr/>
              </p:nvSpPr>
              <p:spPr>
                <a:xfrm>
                  <a:off x="10570876" y="6039028"/>
                  <a:ext cx="1565848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1800" b="0" i="1" dirty="0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dirty="0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en-US" sz="1800" b="0" i="1">
                    <a:solidFill>
                      <a:schemeClr val="bg1"/>
                    </a:solidFill>
                    <a:effectLst/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  <m:t>[3,512,512]</m:t>
                        </m:r>
                      </m:oMath>
                    </m:oMathPara>
                  </a14:m>
                  <a:endParaRPr lang="en-US" sz="1200">
                    <a:solidFill>
                      <a:schemeClr val="bg1"/>
                    </a:solidFill>
                    <a:effectLst/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8C98285-2C04-102D-0956-CEB3B5FCF0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70876" y="6039028"/>
                  <a:ext cx="1565848" cy="553998"/>
                </a:xfrm>
                <a:prstGeom prst="rect">
                  <a:avLst/>
                </a:prstGeom>
                <a:blipFill>
                  <a:blip r:embed="rId11"/>
                  <a:stretch>
                    <a:fillRect t="-3297" b="-32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325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9EC6-3F87-2779-F23C-949D9E89A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Efficient </a:t>
            </a:r>
            <a:r>
              <a:rPr lang="en-US"/>
              <a:t>Training in Latent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57BCD-7B6C-7BDC-5D48-E96F7B93C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F0918-D8F9-5F62-2AB5-18759FBBF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816" y="1949450"/>
            <a:ext cx="5689611" cy="4195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D3E17D-D4CA-8952-D9EB-03B0C42A4458}"/>
              </a:ext>
            </a:extLst>
          </p:cNvPr>
          <p:cNvSpPr txBox="1"/>
          <p:nvPr/>
        </p:nvSpPr>
        <p:spPr>
          <a:xfrm>
            <a:off x="5056742" y="6145213"/>
            <a:ext cx="71352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Rombach</a:t>
            </a:r>
            <a:r>
              <a:rPr lang="en-US" sz="14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R., </a:t>
            </a:r>
            <a:r>
              <a:rPr lang="en-US" sz="1400" b="0" i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Blattmann</a:t>
            </a:r>
            <a:r>
              <a:rPr lang="en-US" sz="14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A., Lorenz, D., </a:t>
            </a:r>
            <a:r>
              <a:rPr lang="en-US" sz="1400" b="0" i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Esser</a:t>
            </a:r>
            <a:r>
              <a:rPr lang="en-US" sz="14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P., &amp; </a:t>
            </a:r>
            <a:r>
              <a:rPr lang="en-US" sz="1400" b="0" i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Ommer</a:t>
            </a:r>
            <a:r>
              <a:rPr lang="en-US" sz="14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B. (2022). High-resolution image synthesis with latent diffusion models, </a:t>
            </a:r>
            <a:r>
              <a:rPr lang="en-US" sz="1400" b="0" i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CVPR</a:t>
            </a:r>
          </a:p>
          <a:p>
            <a:r>
              <a:rPr lang="en-US" sz="14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Ho, J., Jain, A., &amp; </a:t>
            </a:r>
            <a:r>
              <a:rPr lang="en-US" sz="1400" b="0" i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Abbeel</a:t>
            </a:r>
            <a:r>
              <a:rPr lang="en-US" sz="14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P. (2020). Denoising diffusion probabilistic models. </a:t>
            </a:r>
            <a:r>
              <a:rPr lang="en-US" sz="1400" b="0" i="1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NeurIPS</a:t>
            </a:r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066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BE5E-9962-9B2E-603A-506DFEDC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263"/>
            <a:ext cx="10515600" cy="1325563"/>
          </a:xfrm>
        </p:spPr>
        <p:txBody>
          <a:bodyPr/>
          <a:lstStyle/>
          <a:p>
            <a:r>
              <a:rPr lang="en-US"/>
              <a:t>Spatial Compression Tradeoff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5D4373-F40C-E2CE-9B53-9D16C0DC05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41826"/>
                <a:ext cx="10515600" cy="4195763"/>
              </a:xfrm>
            </p:spPr>
            <p:txBody>
              <a:bodyPr/>
              <a:lstStyle/>
              <a:p>
                <a:r>
                  <a:rPr lang="en-US"/>
                  <a:t>LDM-{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/>
                  <a:t>}.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/>
                  <a:t> = Spatial </a:t>
                </a:r>
                <a:r>
                  <a:rPr lang="en-US" err="1"/>
                  <a:t>downsampling</a:t>
                </a:r>
                <a:r>
                  <a:rPr lang="en-US"/>
                  <a:t> factor</a:t>
                </a:r>
              </a:p>
              <a:p>
                <a:pPr lvl="1"/>
                <a:r>
                  <a:rPr lang="en-US"/>
                  <a:t>Higher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/>
                  <a:t> leads to faster sampling, with degraded image quality (FID </a:t>
                </a:r>
                <a:r>
                  <a:rPr lang="en-US" b="0" i="0">
                    <a:latin typeface="+mj-lt"/>
                  </a:rPr>
                  <a:t>↑</a:t>
                </a:r>
                <a:r>
                  <a:rPr lang="en-US"/>
                  <a:t>)</a:t>
                </a:r>
              </a:p>
              <a:p>
                <a:pPr lvl="1"/>
                <a:r>
                  <a:rPr lang="en-US"/>
                  <a:t>Fewer sampling steps leads to faster sampling, with lower quality (FID </a:t>
                </a:r>
                <a:r>
                  <a:rPr lang="en-US" b="0" i="0">
                    <a:latin typeface="+mj-lt"/>
                  </a:rPr>
                  <a:t>↑</a:t>
                </a:r>
                <a:r>
                  <a:rPr lang="en-US"/>
                  <a:t>)</a:t>
                </a:r>
              </a:p>
              <a:p>
                <a:pPr lvl="1"/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5D4373-F40C-E2CE-9B53-9D16C0DC05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41826"/>
                <a:ext cx="10515600" cy="4195763"/>
              </a:xfrm>
              <a:blipFill>
                <a:blip r:embed="rId3"/>
                <a:stretch>
                  <a:fillRect l="-1043" t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F1C878C-0C69-C747-5665-16F42A1B2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09" y="3474625"/>
            <a:ext cx="11134381" cy="3383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AC0F15-AEA9-FD02-8C33-50EA552FC46F}"/>
              </a:ext>
            </a:extLst>
          </p:cNvPr>
          <p:cNvSpPr txBox="1"/>
          <p:nvPr/>
        </p:nvSpPr>
        <p:spPr>
          <a:xfrm>
            <a:off x="3411793" y="3991897"/>
            <a:ext cx="1415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Face</a:t>
            </a:r>
          </a:p>
          <a:p>
            <a:r>
              <a:rPr lang="en-US" sz="2000" b="1" err="1"/>
              <a:t>CelebA</a:t>
            </a:r>
            <a:r>
              <a:rPr lang="en-US" sz="2000" b="1"/>
              <a:t>-HQ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B0564E-1346-B080-CB90-1BF23DC21F68}"/>
              </a:ext>
            </a:extLst>
          </p:cNvPr>
          <p:cNvSpPr txBox="1"/>
          <p:nvPr/>
        </p:nvSpPr>
        <p:spPr>
          <a:xfrm>
            <a:off x="9937955" y="4232788"/>
            <a:ext cx="1415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ImageNet</a:t>
            </a:r>
          </a:p>
        </p:txBody>
      </p:sp>
    </p:spTree>
    <p:extLst>
      <p:ext uri="{BB962C8B-B14F-4D97-AF65-F5344CB8AC3E}">
        <p14:creationId xmlns:p14="http://schemas.microsoft.com/office/powerpoint/2010/main" val="45634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BE5E-9962-9B2E-603A-506DFEDC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263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Spatial Compression Tradeoff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5D4373-F40C-E2CE-9B53-9D16C0DC05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41826"/>
                <a:ext cx="10515600" cy="4195763"/>
              </a:xfrm>
            </p:spPr>
            <p:txBody>
              <a:bodyPr/>
              <a:lstStyle/>
              <a:p>
                <a:r>
                  <a:rPr lang="en-US"/>
                  <a:t>LDM-{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/>
                  <a:t>}.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/>
                  <a:t> = Spatial </a:t>
                </a:r>
                <a:r>
                  <a:rPr lang="en-US" err="1"/>
                  <a:t>downsampling</a:t>
                </a:r>
                <a:r>
                  <a:rPr lang="en-US"/>
                  <a:t> factor</a:t>
                </a:r>
              </a:p>
              <a:p>
                <a:pPr lvl="1"/>
                <a:r>
                  <a:rPr lang="en-US"/>
                  <a:t>Too little compression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=1,2</m:t>
                    </m:r>
                  </m:oMath>
                </a14:m>
                <a:r>
                  <a:rPr lang="en-US"/>
                  <a:t> or too much compression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=32</m:t>
                    </m:r>
                  </m:oMath>
                </a14:m>
                <a:r>
                  <a:rPr lang="en-US"/>
                  <a:t>, makes diffusion </a:t>
                </a:r>
                <a:r>
                  <a:rPr lang="en-US" altLang="zh-CN"/>
                  <a:t>h</a:t>
                </a:r>
                <a:r>
                  <a:rPr lang="en-US"/>
                  <a:t>ard to train.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5D4373-F40C-E2CE-9B53-9D16C0DC05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41826"/>
                <a:ext cx="10515600" cy="4195763"/>
              </a:xfrm>
              <a:blipFill>
                <a:blip r:embed="rId3"/>
                <a:stretch>
                  <a:fillRect l="-1043" t="-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2C352B8-616B-B8EE-659F-6B357613F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09" y="3429000"/>
            <a:ext cx="11134381" cy="34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896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DE087-DF7D-C56B-2344-84619B65F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758"/>
            <a:ext cx="10515600" cy="1087360"/>
          </a:xfrm>
        </p:spPr>
        <p:txBody>
          <a:bodyPr/>
          <a:lstStyle/>
          <a:p>
            <a:r>
              <a:rPr lang="en-US"/>
              <a:t>Details in Stable Diffusion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1D56DE-BD8A-2D85-5670-3FEFEC507C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75412"/>
                <a:ext cx="10515600" cy="3951469"/>
              </a:xfrm>
            </p:spPr>
            <p:txBody>
              <a:bodyPr/>
              <a:lstStyle/>
              <a:p>
                <a:r>
                  <a:rPr lang="en-US"/>
                  <a:t>In stable diffusion, spatial downsampling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en-US"/>
                  <a:t> </a:t>
                </a:r>
              </a:p>
              <a:p>
                <a:pPr lvl="1"/>
                <a:endParaRPr lang="en-US" b="0" i="1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(3, 512, 512)</m:t>
                    </m:r>
                  </m:oMath>
                </a14:m>
                <a:r>
                  <a:rPr lang="en-US"/>
                  <a:t> image tensor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i="1"/>
                  <a:t> </a:t>
                </a:r>
                <a:r>
                  <a:rPr lang="en-US"/>
                  <a:t>is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(4, 64, 64)</m:t>
                    </m:r>
                  </m:oMath>
                </a14:m>
                <a:r>
                  <a:rPr lang="en-US" i="1"/>
                  <a:t> </a:t>
                </a:r>
                <a:r>
                  <a:rPr lang="en-US" altLang="zh-CN"/>
                  <a:t>latent </a:t>
                </a:r>
                <a:r>
                  <a:rPr lang="en-US"/>
                  <a:t>tensor</a:t>
                </a:r>
              </a:p>
              <a:p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1D56DE-BD8A-2D85-5670-3FEFEC507C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75412"/>
                <a:ext cx="10515600" cy="3951469"/>
              </a:xfrm>
              <a:blipFill>
                <a:blip r:embed="rId2"/>
                <a:stretch>
                  <a:fillRect l="-1043" t="-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8606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20781B-BA80-E9EF-A6E0-5B05D20AA8B8}"/>
              </a:ext>
            </a:extLst>
          </p:cNvPr>
          <p:cNvSpPr txBox="1"/>
          <p:nvPr/>
        </p:nvSpPr>
        <p:spPr>
          <a:xfrm>
            <a:off x="1075074" y="615244"/>
            <a:ext cx="50209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What do we need?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46D350-4484-5D37-BD92-75CF0D5B1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542" y="2590017"/>
            <a:ext cx="1263166" cy="16842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87C978-7DF8-9B1D-4773-8C25274A8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919" y="2590017"/>
            <a:ext cx="1687688" cy="16876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448178-F503-67CB-662B-90AEF751CDE4}"/>
              </a:ext>
            </a:extLst>
          </p:cNvPr>
          <p:cNvSpPr txBox="1"/>
          <p:nvPr/>
        </p:nvSpPr>
        <p:spPr>
          <a:xfrm>
            <a:off x="1288752" y="3190980"/>
            <a:ext cx="30732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“cool professor person”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C55CE2-2112-68E9-B732-16F05DFEDFA2}"/>
              </a:ext>
            </a:extLst>
          </p:cNvPr>
          <p:cNvSpPr txBox="1"/>
          <p:nvPr/>
        </p:nvSpPr>
        <p:spPr>
          <a:xfrm>
            <a:off x="5475111" y="4950095"/>
            <a:ext cx="10391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3. Way to compress images </a:t>
            </a:r>
          </a:p>
          <a:p>
            <a:r>
              <a:rPr lang="en-US" sz="3000" dirty="0">
                <a:solidFill>
                  <a:schemeClr val="bg1"/>
                </a:solidFill>
              </a:rPr>
              <a:t>(for speed in training and generation)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632E7F-6358-6B8D-08CB-30D71A9AD93F}"/>
              </a:ext>
            </a:extLst>
          </p:cNvPr>
          <p:cNvSpPr txBox="1"/>
          <p:nvPr/>
        </p:nvSpPr>
        <p:spPr>
          <a:xfrm>
            <a:off x="530578" y="1874124"/>
            <a:ext cx="10391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2. Way to link text and images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F51941-CFE0-C988-C4D5-0C5C3981FFB6}"/>
              </a:ext>
            </a:extLst>
          </p:cNvPr>
          <p:cNvGrpSpPr/>
          <p:nvPr/>
        </p:nvGrpSpPr>
        <p:grpSpPr>
          <a:xfrm>
            <a:off x="4074182" y="5227094"/>
            <a:ext cx="918804" cy="1042807"/>
            <a:chOff x="4716139" y="2897436"/>
            <a:chExt cx="3420736" cy="38824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E469C6-3278-31B3-34FF-A326A9FBF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6139" y="2897436"/>
              <a:ext cx="3420736" cy="34207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FAD821A-B005-47D1-527F-56CA16AE6543}"/>
                    </a:ext>
                  </a:extLst>
                </p:cNvPr>
                <p:cNvSpPr txBox="1"/>
                <p:nvPr/>
              </p:nvSpPr>
              <p:spPr>
                <a:xfrm>
                  <a:off x="4716139" y="6318172"/>
                  <a:ext cx="342073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[0:3,:,:]</m:t>
                        </m:r>
                      </m:oMath>
                    </m:oMathPara>
                  </a14:m>
                  <a:endParaRPr lang="en-US" sz="24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87CB35D-6862-2D13-3102-7C0EB459F4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6139" y="6318172"/>
                  <a:ext cx="3420736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8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1CAB0DD-C3A6-AFEF-34B7-DCA6F0FE7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6" y="4611519"/>
            <a:ext cx="1936423" cy="194312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8FD2B2D-43E7-E4BF-9D1E-D38D01A545FB}"/>
              </a:ext>
            </a:extLst>
          </p:cNvPr>
          <p:cNvCxnSpPr>
            <a:cxnSpLocks/>
          </p:cNvCxnSpPr>
          <p:nvPr/>
        </p:nvCxnSpPr>
        <p:spPr>
          <a:xfrm>
            <a:off x="5123962" y="3425870"/>
            <a:ext cx="1106304" cy="3129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DAED4D3-CD0D-D147-C51E-27ABA68AFB46}"/>
              </a:ext>
            </a:extLst>
          </p:cNvPr>
          <p:cNvCxnSpPr>
            <a:cxnSpLocks/>
          </p:cNvCxnSpPr>
          <p:nvPr/>
        </p:nvCxnSpPr>
        <p:spPr>
          <a:xfrm>
            <a:off x="2627129" y="5701563"/>
            <a:ext cx="1106304" cy="3129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34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7D7AF-3833-9B21-3FF2-5474062D8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Regularizing the Latent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75234-E02F-0E77-3E0E-6EFBEDC66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KL </a:t>
            </a:r>
            <a:r>
              <a:rPr lang="en-US" err="1"/>
              <a:t>regularizer</a:t>
            </a:r>
            <a:r>
              <a:rPr lang="en-US"/>
              <a:t> </a:t>
            </a:r>
          </a:p>
          <a:p>
            <a:pPr lvl="1"/>
            <a:r>
              <a:rPr lang="en-US"/>
              <a:t>Similar to VAE, make latent distribution like Gaussian distribution. </a:t>
            </a:r>
          </a:p>
          <a:p>
            <a:pPr lvl="1"/>
            <a:endParaRPr lang="en-US"/>
          </a:p>
          <a:p>
            <a:r>
              <a:rPr lang="en-US"/>
              <a:t>VQ </a:t>
            </a:r>
            <a:r>
              <a:rPr lang="en-US" err="1"/>
              <a:t>regularizer</a:t>
            </a:r>
            <a:endParaRPr lang="en-US"/>
          </a:p>
          <a:p>
            <a:pPr lvl="1"/>
            <a:r>
              <a:rPr lang="en-US"/>
              <a:t>Make the latent representation quantized to be a set of discrete tokens.</a:t>
            </a:r>
          </a:p>
        </p:txBody>
      </p:sp>
    </p:spTree>
    <p:extLst>
      <p:ext uri="{BB962C8B-B14F-4D97-AF65-F5344CB8AC3E}">
        <p14:creationId xmlns:p14="http://schemas.microsoft.com/office/powerpoint/2010/main" val="259572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4A640B-0DD5-E046-18F2-148043F3B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 the GPUs roar!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ADDEC8-74BB-8A3E-2289-E621191362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Training data &amp; details.</a:t>
            </a:r>
          </a:p>
        </p:txBody>
      </p:sp>
    </p:spTree>
    <p:extLst>
      <p:ext uri="{BB962C8B-B14F-4D97-AF65-F5344CB8AC3E}">
        <p14:creationId xmlns:p14="http://schemas.microsoft.com/office/powerpoint/2010/main" val="8193701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123E4-21C9-3EB6-7D0A-DF61C557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Large Data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A8DF5-9C4D-8004-D22F-B19B22D42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SD is trained on ~ 2 </a:t>
            </a:r>
            <a:r>
              <a:rPr lang="en-US" altLang="zh-CN"/>
              <a:t>Billion i</a:t>
            </a:r>
            <a:r>
              <a:rPr lang="en-US"/>
              <a:t>mage – caption (English) pairs. </a:t>
            </a:r>
          </a:p>
          <a:p>
            <a:pPr lvl="1"/>
            <a:endParaRPr lang="en-US"/>
          </a:p>
          <a:p>
            <a:pPr lvl="1"/>
            <a:r>
              <a:rPr lang="en-US"/>
              <a:t>Scraped from web, filtered by CLIP.</a:t>
            </a:r>
          </a:p>
          <a:p>
            <a:pPr lvl="1"/>
            <a:endParaRPr lang="en-US">
              <a:hlinkClick r:id="rId2"/>
            </a:endParaRPr>
          </a:p>
          <a:p>
            <a:pPr lvl="1"/>
            <a:r>
              <a:rPr lang="en-US">
                <a:hlinkClick r:id="rId2"/>
              </a:rPr>
              <a:t>https://laion.ai/blog/laion-5b/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08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AC1AE-A8B3-A16C-E001-F26D1BABE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of training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274F0-89BE-48F4-2A5C-50053416E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Images are encoded through an encoder, which turns images into latent representations. </a:t>
            </a:r>
          </a:p>
          <a:p>
            <a:pPr lvl="1"/>
            <a:r>
              <a:rPr lang="en-US" b="0" i="0">
                <a:effectLst/>
              </a:rPr>
              <a:t>The autoencoder uses a relative </a:t>
            </a:r>
            <a:r>
              <a:rPr lang="en-US" b="0" i="0" err="1">
                <a:effectLst/>
              </a:rPr>
              <a:t>downsampling</a:t>
            </a:r>
            <a:r>
              <a:rPr lang="en-US" b="0" i="0">
                <a:effectLst/>
              </a:rPr>
              <a:t> factor of 8 and maps images of shape H x W x 3 to </a:t>
            </a:r>
            <a:r>
              <a:rPr lang="en-US" b="0" i="0" err="1">
                <a:effectLst/>
              </a:rPr>
              <a:t>latents</a:t>
            </a:r>
            <a:r>
              <a:rPr lang="en-US" b="0" i="0">
                <a:effectLst/>
              </a:rPr>
              <a:t> of shape H/f x W/f x 4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Text prompts are encoded through a </a:t>
            </a:r>
            <a:r>
              <a:rPr lang="en-US" b="0" i="0" err="1">
                <a:effectLst/>
              </a:rPr>
              <a:t>ViT</a:t>
            </a:r>
            <a:r>
              <a:rPr lang="en-US" b="0" i="0">
                <a:effectLst/>
              </a:rPr>
              <a:t>-L/14 text-encoder.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The non-pooled output of the text encoder is fed into the </a:t>
            </a:r>
            <a:r>
              <a:rPr lang="en-US" b="0" i="0" err="1">
                <a:effectLst/>
              </a:rPr>
              <a:t>UNet</a:t>
            </a:r>
            <a:r>
              <a:rPr lang="en-US" b="0" i="0">
                <a:effectLst/>
              </a:rPr>
              <a:t> backbone of the latent diffusion model via cross-attention.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effectLst/>
              </a:rPr>
              <a:t>The loss is a reconstruction objective between the noise that was added to the latent and the prediction made by the </a:t>
            </a:r>
            <a:r>
              <a:rPr lang="en-US" b="0" i="0" err="1">
                <a:effectLst/>
              </a:rPr>
              <a:t>UNet</a:t>
            </a:r>
            <a:r>
              <a:rPr lang="en-US" b="0" i="0">
                <a:effectLst/>
              </a:rPr>
              <a:t>.</a:t>
            </a: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3902B9-2725-F464-E99F-B8EA054156D8}"/>
              </a:ext>
            </a:extLst>
          </p:cNvPr>
          <p:cNvSpPr txBox="1"/>
          <p:nvPr/>
        </p:nvSpPr>
        <p:spPr>
          <a:xfrm>
            <a:off x="5836186" y="6403340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https://huggingface.co/CompVis/stable-diffusion-v-1-4-original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42850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E7EA0-C24F-4412-603D-46C0B8357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0566E-EC2D-419D-CDAE-15745B078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AI Pub on Twitter: &quot;That's a wrap on Stable Diffusion! If ...">
            <a:extLst>
              <a:ext uri="{FF2B5EF4-FFF2-40B4-BE49-F238E27FC236}">
                <a16:creationId xmlns:a16="http://schemas.microsoft.com/office/drawing/2014/main" id="{2C019965-D616-05CB-2482-21B1F8B98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025"/>
            <a:ext cx="12192000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9641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E6868-BE0B-7649-8022-661BD4EF5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Diffusion Process Visualized</a:t>
            </a:r>
          </a:p>
        </p:txBody>
      </p:sp>
      <p:pic>
        <p:nvPicPr>
          <p:cNvPr id="5" name="Diffusion_proc2">
            <a:hlinkClick r:id="" action="ppaction://media"/>
            <a:extLst>
              <a:ext uri="{FF2B5EF4-FFF2-40B4-BE49-F238E27FC236}">
                <a16:creationId xmlns:a16="http://schemas.microsoft.com/office/drawing/2014/main" id="{EAB00C8E-7217-CE0D-0584-93E158213E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57141" y="1971484"/>
            <a:ext cx="3934858" cy="3934858"/>
          </a:xfrm>
          <a:prstGeom prst="rect">
            <a:avLst/>
          </a:prstGeom>
        </p:spPr>
      </p:pic>
      <p:pic>
        <p:nvPicPr>
          <p:cNvPr id="6" name="Diffusion_proc3">
            <a:hlinkClick r:id="" action="ppaction://media"/>
            <a:extLst>
              <a:ext uri="{FF2B5EF4-FFF2-40B4-BE49-F238E27FC236}">
                <a16:creationId xmlns:a16="http://schemas.microsoft.com/office/drawing/2014/main" id="{49346FB5-8EEE-1E08-455E-906151F1C3F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28571" y="1971484"/>
            <a:ext cx="3934858" cy="3934858"/>
          </a:xfrm>
          <a:prstGeom prst="rect">
            <a:avLst/>
          </a:prstGeom>
        </p:spPr>
      </p:pic>
      <p:pic>
        <p:nvPicPr>
          <p:cNvPr id="11" name="Diffusion_proc1">
            <a:hlinkClick r:id="" action="ppaction://media"/>
            <a:extLst>
              <a:ext uri="{FF2B5EF4-FFF2-40B4-BE49-F238E27FC236}">
                <a16:creationId xmlns:a16="http://schemas.microsoft.com/office/drawing/2014/main" id="{A9BDD3B9-06F1-D4FF-46CB-1BF996DCD82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" y="1971485"/>
            <a:ext cx="3934858" cy="393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5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B0444-0972-BDBB-692B-635749A47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Meaning of latent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D1022-0725-747B-8F3E-5843CBD57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Latent state contains a “sketch version” of the image.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F1C913-FB06-E1F1-E260-73FC35702991}"/>
              </a:ext>
            </a:extLst>
          </p:cNvPr>
          <p:cNvGrpSpPr/>
          <p:nvPr/>
        </p:nvGrpSpPr>
        <p:grpSpPr>
          <a:xfrm>
            <a:off x="4484785" y="2630717"/>
            <a:ext cx="3420736" cy="3882401"/>
            <a:chOff x="4716139" y="2897436"/>
            <a:chExt cx="3420736" cy="38824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ED1D68-C310-AB2D-9E11-95CA20A2C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6139" y="2897436"/>
              <a:ext cx="3420736" cy="34207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87CB35D-6862-2D13-3102-7C0EB459F486}"/>
                    </a:ext>
                  </a:extLst>
                </p:cNvPr>
                <p:cNvSpPr txBox="1"/>
                <p:nvPr/>
              </p:nvSpPr>
              <p:spPr>
                <a:xfrm>
                  <a:off x="4716139" y="6318172"/>
                  <a:ext cx="342073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[0:3,:,:]</m:t>
                        </m:r>
                      </m:oMath>
                    </m:oMathPara>
                  </a14:m>
                  <a:endParaRPr lang="en-US" sz="24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87CB35D-6862-2D13-3102-7C0EB459F4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6139" y="6318172"/>
                  <a:ext cx="3420736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18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87379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20781B-BA80-E9EF-A6E0-5B05D20AA8B8}"/>
              </a:ext>
            </a:extLst>
          </p:cNvPr>
          <p:cNvSpPr txBox="1"/>
          <p:nvPr/>
        </p:nvSpPr>
        <p:spPr>
          <a:xfrm>
            <a:off x="1075074" y="615244"/>
            <a:ext cx="50209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What do we need?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C55CE2-2112-68E9-B732-16F05DFEDFA2}"/>
              </a:ext>
            </a:extLst>
          </p:cNvPr>
          <p:cNvSpPr txBox="1"/>
          <p:nvPr/>
        </p:nvSpPr>
        <p:spPr>
          <a:xfrm>
            <a:off x="1569156" y="4002338"/>
            <a:ext cx="10391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…since when you’re generating something new, you need a way to safely go beyond the images you’ve seen before.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632E7F-6358-6B8D-08CB-30D71A9AD93F}"/>
              </a:ext>
            </a:extLst>
          </p:cNvPr>
          <p:cNvSpPr txBox="1"/>
          <p:nvPr/>
        </p:nvSpPr>
        <p:spPr>
          <a:xfrm>
            <a:off x="530578" y="2754656"/>
            <a:ext cx="10391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4. Way to add in good image-related inductive biases…</a:t>
            </a:r>
          </a:p>
        </p:txBody>
      </p:sp>
    </p:spTree>
    <p:extLst>
      <p:ext uri="{BB962C8B-B14F-4D97-AF65-F5344CB8AC3E}">
        <p14:creationId xmlns:p14="http://schemas.microsoft.com/office/powerpoint/2010/main" val="21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20781B-BA80-E9EF-A6E0-5B05D20AA8B8}"/>
              </a:ext>
            </a:extLst>
          </p:cNvPr>
          <p:cNvSpPr txBox="1"/>
          <p:nvPr/>
        </p:nvSpPr>
        <p:spPr>
          <a:xfrm>
            <a:off x="1075074" y="615244"/>
            <a:ext cx="50209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What do we need?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632E7F-6358-6B8D-08CB-30D71A9AD93F}"/>
              </a:ext>
            </a:extLst>
          </p:cNvPr>
          <p:cNvSpPr txBox="1"/>
          <p:nvPr/>
        </p:nvSpPr>
        <p:spPr>
          <a:xfrm>
            <a:off x="406407" y="4825296"/>
            <a:ext cx="10391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4. Way to add in good inductive biases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0846C4-EAA3-AD65-18D1-17644DA3BE6C}"/>
              </a:ext>
            </a:extLst>
          </p:cNvPr>
          <p:cNvSpPr txBox="1"/>
          <p:nvPr/>
        </p:nvSpPr>
        <p:spPr>
          <a:xfrm>
            <a:off x="406407" y="1905864"/>
            <a:ext cx="109389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1. Method of learning to generate new stuff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8E11BB-73D8-F64A-F227-B1ADCFE4AC67}"/>
              </a:ext>
            </a:extLst>
          </p:cNvPr>
          <p:cNvSpPr txBox="1"/>
          <p:nvPr/>
        </p:nvSpPr>
        <p:spPr>
          <a:xfrm>
            <a:off x="406407" y="3812707"/>
            <a:ext cx="1013177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3. Way to compress images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A9FA02-2FDF-7437-2862-F0533C8B5D76}"/>
              </a:ext>
            </a:extLst>
          </p:cNvPr>
          <p:cNvSpPr txBox="1"/>
          <p:nvPr/>
        </p:nvSpPr>
        <p:spPr>
          <a:xfrm>
            <a:off x="406407" y="2801128"/>
            <a:ext cx="103914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2. Way to link text and images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241A49-CD97-144A-FAD9-0EB4A293A4F5}"/>
              </a:ext>
            </a:extLst>
          </p:cNvPr>
          <p:cNvSpPr txBox="1"/>
          <p:nvPr/>
        </p:nvSpPr>
        <p:spPr>
          <a:xfrm>
            <a:off x="8240892" y="1933048"/>
            <a:ext cx="368883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</a:rPr>
              <a:t>Forward/reverse </a:t>
            </a:r>
            <a:r>
              <a:rPr lang="en-US" sz="2500" b="1" dirty="0" err="1">
                <a:solidFill>
                  <a:schemeClr val="bg1"/>
                </a:solidFill>
              </a:rPr>
              <a:t>dffusion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C62BCC-83B0-7D10-BECC-C7B9237782CD}"/>
              </a:ext>
            </a:extLst>
          </p:cNvPr>
          <p:cNvSpPr txBox="1"/>
          <p:nvPr/>
        </p:nvSpPr>
        <p:spPr>
          <a:xfrm>
            <a:off x="7303914" y="2839095"/>
            <a:ext cx="47647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</a:rPr>
              <a:t>Text-image representation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F98E58-0D46-40D7-FF08-9C850FD11A28}"/>
              </a:ext>
            </a:extLst>
          </p:cNvPr>
          <p:cNvSpPr txBox="1"/>
          <p:nvPr/>
        </p:nvSpPr>
        <p:spPr>
          <a:xfrm>
            <a:off x="9070618" y="3840662"/>
            <a:ext cx="198163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</a:rPr>
              <a:t>Autoencoder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087C65-C0A2-0AF2-61D8-2FD815C82F64}"/>
              </a:ext>
            </a:extLst>
          </p:cNvPr>
          <p:cNvSpPr txBox="1"/>
          <p:nvPr/>
        </p:nvSpPr>
        <p:spPr>
          <a:xfrm>
            <a:off x="7716384" y="4733567"/>
            <a:ext cx="186461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</a:rPr>
              <a:t>U-net </a:t>
            </a:r>
          </a:p>
          <a:p>
            <a:pPr algn="ctr"/>
            <a:r>
              <a:rPr lang="en-US" sz="2500" b="1" dirty="0">
                <a:solidFill>
                  <a:schemeClr val="bg1"/>
                </a:solidFill>
              </a:rPr>
              <a:t>architecture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F4417C-7FD8-DCCE-AC38-F5E9696D3081}"/>
              </a:ext>
            </a:extLst>
          </p:cNvPr>
          <p:cNvSpPr txBox="1"/>
          <p:nvPr/>
        </p:nvSpPr>
        <p:spPr>
          <a:xfrm>
            <a:off x="275345" y="6059718"/>
            <a:ext cx="1165437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Making a ‘good’ generative model is about making all these parts work together well!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549ADA-3B09-DE9A-370B-3CAFB34C798F}"/>
              </a:ext>
            </a:extLst>
          </p:cNvPr>
          <p:cNvSpPr txBox="1"/>
          <p:nvPr/>
        </p:nvSpPr>
        <p:spPr>
          <a:xfrm>
            <a:off x="9723450" y="4863896"/>
            <a:ext cx="213552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</a:rPr>
              <a:t>+     ‘attention’</a:t>
            </a:r>
          </a:p>
        </p:txBody>
      </p:sp>
    </p:spTree>
    <p:extLst>
      <p:ext uri="{BB962C8B-B14F-4D97-AF65-F5344CB8AC3E}">
        <p14:creationId xmlns:p14="http://schemas.microsoft.com/office/powerpoint/2010/main" val="412622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BlockprintVTI">
  <a:themeElements>
    <a:clrScheme name="AnalogousFromLightSeedLeftStep">
      <a:dk1>
        <a:srgbClr val="000000"/>
      </a:dk1>
      <a:lt1>
        <a:srgbClr val="FFFFFF"/>
      </a:lt1>
      <a:dk2>
        <a:srgbClr val="412425"/>
      </a:dk2>
      <a:lt2>
        <a:srgbClr val="E2E6E8"/>
      </a:lt2>
      <a:accent1>
        <a:srgbClr val="ED8961"/>
      </a:accent1>
      <a:accent2>
        <a:srgbClr val="EB4E63"/>
      </a:accent2>
      <a:accent3>
        <a:srgbClr val="EE6EB5"/>
      </a:accent3>
      <a:accent4>
        <a:srgbClr val="EB4EE6"/>
      </a:accent4>
      <a:accent5>
        <a:srgbClr val="BD6EEE"/>
      </a:accent5>
      <a:accent6>
        <a:srgbClr val="6D4EEB"/>
      </a:accent6>
      <a:hlink>
        <a:srgbClr val="5E8A9B"/>
      </a:hlink>
      <a:folHlink>
        <a:srgbClr val="7F7F7F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3393</Words>
  <Application>Microsoft Office PowerPoint</Application>
  <PresentationFormat>Widescreen</PresentationFormat>
  <Paragraphs>626</Paragraphs>
  <Slides>76</Slides>
  <Notes>15</Notes>
  <HiddenSlides>10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AvenirNext LT Pro Medium</vt:lpstr>
      <vt:lpstr>Arial</vt:lpstr>
      <vt:lpstr>Arial</vt:lpstr>
      <vt:lpstr>Calibri</vt:lpstr>
      <vt:lpstr>Cambria Math</vt:lpstr>
      <vt:lpstr>Candara</vt:lpstr>
      <vt:lpstr>Courier New</vt:lpstr>
      <vt:lpstr>BlockprintVTI</vt:lpstr>
      <vt:lpstr>Stable Diffusion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Stable Diffusion in Action</vt:lpstr>
      <vt:lpstr>Cartoon with StableDiffusion + Cartoon</vt:lpstr>
      <vt:lpstr>Some Resources</vt:lpstr>
      <vt:lpstr>Outline</vt:lpstr>
      <vt:lpstr>Outline</vt:lpstr>
      <vt:lpstr>Principle of Diffusion Models </vt:lpstr>
      <vt:lpstr>“Creating noise from data is easy;    Creating data from noise is generative modeling.” </vt:lpstr>
      <vt:lpstr>Diffusion models</vt:lpstr>
      <vt:lpstr>Math Formalism</vt:lpstr>
      <vt:lpstr>Animation for the Reverse Diffusion</vt:lpstr>
      <vt:lpstr>Training diffusion model =  Learning to denoise</vt:lpstr>
      <vt:lpstr>Conditional denoising</vt:lpstr>
      <vt:lpstr>Comparing Generative Models</vt:lpstr>
      <vt:lpstr>Diffusion vs GAN / VAE</vt:lpstr>
      <vt:lpstr>Activation maximization ~  Reverse Diffusion</vt:lpstr>
      <vt:lpstr>Modelling Score function over Image Domain</vt:lpstr>
      <vt:lpstr>Convolutional Neural Network</vt:lpstr>
      <vt:lpstr>CNN + inverted CNN ⇒ UNet</vt:lpstr>
      <vt:lpstr>UNet: a natural architecture for image-to-image function</vt:lpstr>
      <vt:lpstr>Key Ingredients of UNet</vt:lpstr>
      <vt:lpstr>Note: Add Time Dependency</vt:lpstr>
      <vt:lpstr>Unet in Stable Diffusion</vt:lpstr>
      <vt:lpstr>Tips: Tricky part in your implementation</vt:lpstr>
      <vt:lpstr>How to understand prompts?</vt:lpstr>
      <vt:lpstr>Word as Vectors: Language Model 101</vt:lpstr>
      <vt:lpstr>Word Vector in Context:  RNN / Transformers</vt:lpstr>
      <vt:lpstr>Learning Word Vectors:  GPT &amp; BERT &amp; CLIP</vt:lpstr>
      <vt:lpstr>PowerPoint Presentation</vt:lpstr>
      <vt:lpstr>Joint Representation for Vision and Language : CLIP</vt:lpstr>
      <vt:lpstr>Text Sequence Encoding : CLIP</vt:lpstr>
      <vt:lpstr>Choice of text encoding</vt:lpstr>
      <vt:lpstr>Conditional Diffusion Models</vt:lpstr>
      <vt:lpstr>How does text affect diffusion?</vt:lpstr>
      <vt:lpstr>Origin of Attention:  Machine Translation (Seq2Seq)</vt:lpstr>
      <vt:lpstr>From Dictionary to Attention Dictionary: Hard-indexing</vt:lpstr>
      <vt:lpstr>From Dictionary to Attention Attention: Soft-indexing </vt:lpstr>
      <vt:lpstr>QKV attention</vt:lpstr>
      <vt:lpstr>Attention mechanism </vt:lpstr>
      <vt:lpstr>Visualizing Attention matrix a_ij</vt:lpstr>
      <vt:lpstr>Cross &amp; Self Attention </vt:lpstr>
      <vt:lpstr>PowerPoint Presentation</vt:lpstr>
      <vt:lpstr>PowerPoint Presentation</vt:lpstr>
      <vt:lpstr>PowerPoint Presentation</vt:lpstr>
      <vt:lpstr>Illustrated self attention with matrix shape</vt:lpstr>
      <vt:lpstr>PowerPoint Presentation</vt:lpstr>
      <vt:lpstr>Note: Feed Forward network</vt:lpstr>
      <vt:lpstr>Text2Image as translation </vt:lpstr>
      <vt:lpstr>Text2Image as translation </vt:lpstr>
      <vt:lpstr>Spatial Transformer</vt:lpstr>
      <vt:lpstr>Tips: Implementing attention `einops` lib</vt:lpstr>
      <vt:lpstr>PowerPoint Presentation</vt:lpstr>
      <vt:lpstr>UNet = Giant Sandwich of  Spatial transformer + ResBlock (Conv layer)</vt:lpstr>
      <vt:lpstr>Spatial transformer + ResBlock (Conv layer)</vt:lpstr>
      <vt:lpstr>Diffusion in Latent Space</vt:lpstr>
      <vt:lpstr>Diffusion in latent space </vt:lpstr>
      <vt:lpstr>Efficient Training in Latent Space</vt:lpstr>
      <vt:lpstr>Spatial Compression Tradeoff</vt:lpstr>
      <vt:lpstr>Spatial Compression Tradeoff</vt:lpstr>
      <vt:lpstr>Details in Stable Diffusion</vt:lpstr>
      <vt:lpstr>Regularizing the Latent Space</vt:lpstr>
      <vt:lpstr>Let the GPUs roar! </vt:lpstr>
      <vt:lpstr>Large Data Training</vt:lpstr>
      <vt:lpstr>Summary of training procedure</vt:lpstr>
      <vt:lpstr>PowerPoint Presentation</vt:lpstr>
      <vt:lpstr>Diffusion Process Visualized</vt:lpstr>
      <vt:lpstr>Meaning of latent space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Stable Diffusion</dc:title>
  <dc:creator>Wang, Binxu</dc:creator>
  <cp:lastModifiedBy>Wang, Binxu</cp:lastModifiedBy>
  <cp:revision>7</cp:revision>
  <dcterms:created xsi:type="dcterms:W3CDTF">2022-10-17T21:31:07Z</dcterms:created>
  <dcterms:modified xsi:type="dcterms:W3CDTF">2022-11-03T01:16:35Z</dcterms:modified>
</cp:coreProperties>
</file>